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56" r:id="rId5"/>
    <p:sldId id="257" r:id="rId6"/>
    <p:sldId id="279" r:id="rId7"/>
    <p:sldId id="284" r:id="rId8"/>
    <p:sldId id="286" r:id="rId9"/>
    <p:sldId id="313" r:id="rId10"/>
    <p:sldId id="314" r:id="rId11"/>
    <p:sldId id="315" r:id="rId12"/>
    <p:sldId id="316" r:id="rId13"/>
    <p:sldId id="283" r:id="rId14"/>
    <p:sldId id="282" r:id="rId15"/>
    <p:sldId id="258" r:id="rId16"/>
    <p:sldId id="281" r:id="rId17"/>
    <p:sldId id="280" r:id="rId18"/>
    <p:sldId id="291" r:id="rId19"/>
    <p:sldId id="278" r:id="rId20"/>
    <p:sldId id="293" r:id="rId21"/>
    <p:sldId id="317" r:id="rId22"/>
    <p:sldId id="318" r:id="rId23"/>
    <p:sldId id="319" r:id="rId24"/>
    <p:sldId id="320" r:id="rId25"/>
    <p:sldId id="321" r:id="rId26"/>
    <p:sldId id="322" r:id="rId27"/>
    <p:sldId id="262" r:id="rId28"/>
    <p:sldId id="266" r:id="rId29"/>
    <p:sldId id="298" r:id="rId30"/>
    <p:sldId id="265" r:id="rId31"/>
    <p:sldId id="299" r:id="rId32"/>
    <p:sldId id="263" r:id="rId33"/>
    <p:sldId id="264" r:id="rId34"/>
    <p:sldId id="323" r:id="rId35"/>
    <p:sldId id="267" r:id="rId36"/>
    <p:sldId id="268" r:id="rId37"/>
    <p:sldId id="324" r:id="rId38"/>
    <p:sldId id="302" r:id="rId39"/>
    <p:sldId id="269" r:id="rId40"/>
    <p:sldId id="301" r:id="rId41"/>
    <p:sldId id="300" r:id="rId42"/>
    <p:sldId id="325" r:id="rId43"/>
    <p:sldId id="271" r:id="rId44"/>
    <p:sldId id="304" r:id="rId45"/>
    <p:sldId id="326" r:id="rId46"/>
    <p:sldId id="275" r:id="rId47"/>
    <p:sldId id="272" r:id="rId48"/>
    <p:sldId id="327" r:id="rId49"/>
    <p:sldId id="276"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0151"/>
    <a:srgbClr val="E40299"/>
    <a:srgbClr val="FE7AD2"/>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102" d="100"/>
          <a:sy n="102" d="100"/>
        </p:scale>
        <p:origin x="870" y="10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7/23/2024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71D96E-4CA2-485E-9EE5-CEB7143ACC3B}" type="slidenum">
              <a:rPr lang="en-US" smtClean="0"/>
              <a:t>28</a:t>
            </a:fld>
            <a:endParaRPr lang="en-US" dirty="0"/>
          </a:p>
        </p:txBody>
      </p:sp>
    </p:spTree>
    <p:extLst>
      <p:ext uri="{BB962C8B-B14F-4D97-AF65-F5344CB8AC3E}">
        <p14:creationId xmlns:p14="http://schemas.microsoft.com/office/powerpoint/2010/main" val="1528088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1.jpg"/><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1.jpg"/><Relationship Id="rId7" Type="http://schemas.openxmlformats.org/officeDocument/2006/relationships/image" Target="../media/image47.sv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9.xml"/><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hyperlink" Target="mailto:22H51A0502@CMRCET.AC.IN" TargetMode="External"/><Relationship Id="rId2" Type="http://schemas.openxmlformats.org/officeDocument/2006/relationships/image" Target="../media/image67.jpg"/><Relationship Id="rId1" Type="http://schemas.openxmlformats.org/officeDocument/2006/relationships/slideLayout" Target="../slideLayouts/slideLayout21.xml"/><Relationship Id="rId4" Type="http://schemas.openxmlformats.org/officeDocument/2006/relationships/hyperlink" Target="mailto:22H51A0532@CMRCET.AC.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741709" y="739302"/>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dirty="0"/>
              <a:t>Mono</a:t>
            </a:r>
            <a:br>
              <a:rPr lang="en-US" dirty="0"/>
            </a:br>
            <a:r>
              <a:rPr lang="en-US" dirty="0"/>
              <a:t>scribe</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5668349" y="3782255"/>
            <a:ext cx="4925188" cy="339247"/>
          </a:xfrm>
        </p:spPr>
        <p:txBody>
          <a:bodyPr>
            <a:normAutofit fontScale="92500" lnSpcReduction="20000"/>
          </a:bodyPr>
          <a:lstStyle/>
          <a:p>
            <a:pPr algn="ctr"/>
            <a:r>
              <a:rPr lang="en-US" dirty="0"/>
              <a:t>TEAM-2​</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3923402" y="1590202"/>
            <a:ext cx="2432089" cy="2301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5516" y="222677"/>
            <a:ext cx="7288284" cy="469490"/>
          </a:xfrm>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objectives</a:t>
            </a:r>
            <a:endParaRPr lang="en-US" dirty="0"/>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a:blip r:embed="rId2"/>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38600" y="1756064"/>
            <a:ext cx="2316891" cy="530461"/>
          </a:xfrm>
        </p:spPr>
        <p:txBody>
          <a:bodyPr>
            <a:normAutofit/>
          </a:bodyPr>
          <a:lstStyle/>
          <a:p>
            <a:r>
              <a:rPr lang="en-US" sz="1200" dirty="0"/>
              <a:t>Optimize Battery Efficiency:</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6" name="Footer Placeholder 3">
            <a:extLst>
              <a:ext uri="{FF2B5EF4-FFF2-40B4-BE49-F238E27FC236}">
                <a16:creationId xmlns:a16="http://schemas.microsoft.com/office/drawing/2014/main" id="{733516AE-1A99-7202-58B4-4606D9D35D2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923953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6493613" y="1558636"/>
            <a:ext cx="2542837" cy="24266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6" name="Footer Placeholder 3">
            <a:extLst>
              <a:ext uri="{FF2B5EF4-FFF2-40B4-BE49-F238E27FC236}">
                <a16:creationId xmlns:a16="http://schemas.microsoft.com/office/drawing/2014/main" id="{979359F0-7083-E25D-2321-D7C18F586E2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1" name="Text Placeholder 63">
            <a:extLst>
              <a:ext uri="{FF2B5EF4-FFF2-40B4-BE49-F238E27FC236}">
                <a16:creationId xmlns:a16="http://schemas.microsoft.com/office/drawing/2014/main" id="{94DFAAF1-A299-95C1-D62B-12E40864CCB1}"/>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Optimize Battery Efficiency:</a:t>
            </a:r>
          </a:p>
        </p:txBody>
      </p:sp>
      <p:sp>
        <p:nvSpPr>
          <p:cNvPr id="12" name="Text Placeholder 42">
            <a:extLst>
              <a:ext uri="{FF2B5EF4-FFF2-40B4-BE49-F238E27FC236}">
                <a16:creationId xmlns:a16="http://schemas.microsoft.com/office/drawing/2014/main" id="{D8071664-C3B2-3A23-BF22-A666FEFB415F}"/>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15" name="Title 33">
            <a:extLst>
              <a:ext uri="{FF2B5EF4-FFF2-40B4-BE49-F238E27FC236}">
                <a16:creationId xmlns:a16="http://schemas.microsoft.com/office/drawing/2014/main" id="{311B9A97-FEAF-F21E-7024-8602F6F033B0}"/>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181587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9275795" y="1526088"/>
            <a:ext cx="2432089" cy="2459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372883" y="1761771"/>
            <a:ext cx="2387662" cy="483939"/>
          </a:xfrm>
        </p:spPr>
        <p:txBody>
          <a:bodyPr>
            <a:normAutofit/>
          </a:bodyPr>
          <a:lstStyle/>
          <a:p>
            <a:r>
              <a:rPr lang="en-US" sz="1200" dirty="0"/>
              <a:t>Facilitate Easy Updating: </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333393" y="2140331"/>
            <a:ext cx="2289974" cy="1739538"/>
          </a:xfrm>
        </p:spPr>
        <p:txBody>
          <a:bodyPr vert="horz" lIns="91440" tIns="45720" rIns="91440" bIns="45720" rtlCol="0" anchor="t">
            <a:normAutofit fontScale="92500"/>
          </a:bodyPr>
          <a:lstStyle/>
          <a:p>
            <a:r>
              <a:rPr lang="en-US" dirty="0">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6" name="Footer Placeholder 3">
            <a:extLst>
              <a:ext uri="{FF2B5EF4-FFF2-40B4-BE49-F238E27FC236}">
                <a16:creationId xmlns:a16="http://schemas.microsoft.com/office/drawing/2014/main" id="{5C9EF3D5-2527-2AEA-D9D7-CC87E9422B86}"/>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3" name="Text Placeholder 62">
            <a:extLst>
              <a:ext uri="{FF2B5EF4-FFF2-40B4-BE49-F238E27FC236}">
                <a16:creationId xmlns:a16="http://schemas.microsoft.com/office/drawing/2014/main" id="{4AA383F1-FF4F-D458-A814-26691A0EEF51}"/>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4" name="Text Placeholder 41">
            <a:extLst>
              <a:ext uri="{FF2B5EF4-FFF2-40B4-BE49-F238E27FC236}">
                <a16:creationId xmlns:a16="http://schemas.microsoft.com/office/drawing/2014/main" id="{C78FFC09-07FC-AD6E-FFD7-B08473D92E7B}"/>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5" name="Text Placeholder 63">
            <a:extLst>
              <a:ext uri="{FF2B5EF4-FFF2-40B4-BE49-F238E27FC236}">
                <a16:creationId xmlns:a16="http://schemas.microsoft.com/office/drawing/2014/main" id="{D1CCF96E-1F5E-FA60-3179-103D2461E39B}"/>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16" name="Text Placeholder 42">
            <a:extLst>
              <a:ext uri="{FF2B5EF4-FFF2-40B4-BE49-F238E27FC236}">
                <a16:creationId xmlns:a16="http://schemas.microsoft.com/office/drawing/2014/main" id="{3A1F9D7B-0481-9767-1C7F-789A57AABE22}"/>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19" name="Title 33">
            <a:extLst>
              <a:ext uri="{FF2B5EF4-FFF2-40B4-BE49-F238E27FC236}">
                <a16:creationId xmlns:a16="http://schemas.microsoft.com/office/drawing/2014/main" id="{0FFDDD3D-B362-7AFB-76F8-5813C60A6CD2}"/>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3857187" y="3901845"/>
            <a:ext cx="2432089" cy="2301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29926"/>
            <a:ext cx="3581400" cy="5388772"/>
          </a:xfrm>
        </p:spPr>
      </p:pic>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3962859" y="3985249"/>
            <a:ext cx="2596931" cy="586227"/>
          </a:xfrm>
        </p:spPr>
        <p:txBody>
          <a:bodyPr>
            <a:normAutofit fontScale="92500" lnSpcReduction="10000"/>
          </a:bodyPr>
          <a:lstStyle/>
          <a:p>
            <a:r>
              <a:rPr lang="en-US" sz="1400" dirty="0"/>
              <a:t>Ensure Data Privacy and Security:</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3925609" y="4585109"/>
            <a:ext cx="2289972" cy="1457161"/>
          </a:xfrm>
        </p:spPr>
        <p:txBody>
          <a:bodyPr>
            <a:normAutofit fontScale="92500"/>
          </a:bodyPr>
          <a:lstStyle/>
          <a:p>
            <a:r>
              <a:rPr lang="en-US" dirty="0">
                <a:latin typeface="Times New Roman" panose="02020603050405020304" pitchFamily="18" charset="0"/>
                <a:cs typeface="Times New Roman" panose="02020603050405020304" pitchFamily="18" charset="0"/>
              </a:rPr>
              <a:t>focuses on implementing robust security measures to protect user data and ensure privacy, safeguarding sensitive information transmitted and stored by the wearable device.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7" name="Footer Placeholder 3">
            <a:extLst>
              <a:ext uri="{FF2B5EF4-FFF2-40B4-BE49-F238E27FC236}">
                <a16:creationId xmlns:a16="http://schemas.microsoft.com/office/drawing/2014/main" id="{C31B7EA1-47B0-BEF3-1E8C-2924433F501A}"/>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4" name="Text Placeholder 66">
            <a:extLst>
              <a:ext uri="{FF2B5EF4-FFF2-40B4-BE49-F238E27FC236}">
                <a16:creationId xmlns:a16="http://schemas.microsoft.com/office/drawing/2014/main" id="{245EB6BB-6BB8-920F-A46B-B8AAFCC26053}"/>
              </a:ext>
            </a:extLst>
          </p:cNvPr>
          <p:cNvSpPr txBox="1">
            <a:spLocks/>
          </p:cNvSpPr>
          <p:nvPr/>
        </p:nvSpPr>
        <p:spPr>
          <a:xfrm>
            <a:off x="9372883" y="1761771"/>
            <a:ext cx="2387662" cy="4839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Facilitate Easy Updating: </a:t>
            </a:r>
            <a:endParaRPr lang="en-US" sz="1200" dirty="0"/>
          </a:p>
        </p:txBody>
      </p:sp>
      <p:sp>
        <p:nvSpPr>
          <p:cNvPr id="15" name="Text Placeholder 49">
            <a:extLst>
              <a:ext uri="{FF2B5EF4-FFF2-40B4-BE49-F238E27FC236}">
                <a16:creationId xmlns:a16="http://schemas.microsoft.com/office/drawing/2014/main" id="{D03F28C3-0AFA-FA0D-4B3E-0422A5FC1F35}"/>
              </a:ext>
            </a:extLst>
          </p:cNvPr>
          <p:cNvSpPr txBox="1">
            <a:spLocks/>
          </p:cNvSpPr>
          <p:nvPr/>
        </p:nvSpPr>
        <p:spPr>
          <a:xfrm>
            <a:off x="9333393" y="2140331"/>
            <a:ext cx="2289974" cy="17395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endParaRPr lang="en-US" dirty="0">
              <a:latin typeface="Times New Roman" panose="02020603050405020304" pitchFamily="18" charset="0"/>
              <a:cs typeface="Times New Roman" panose="02020603050405020304" pitchFamily="18" charset="0"/>
            </a:endParaRPr>
          </a:p>
        </p:txBody>
      </p:sp>
      <p:sp>
        <p:nvSpPr>
          <p:cNvPr id="16" name="Text Placeholder 62">
            <a:extLst>
              <a:ext uri="{FF2B5EF4-FFF2-40B4-BE49-F238E27FC236}">
                <a16:creationId xmlns:a16="http://schemas.microsoft.com/office/drawing/2014/main" id="{B29DE5B1-4584-1289-7F1E-602470E7FB97}"/>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7" name="Text Placeholder 41">
            <a:extLst>
              <a:ext uri="{FF2B5EF4-FFF2-40B4-BE49-F238E27FC236}">
                <a16:creationId xmlns:a16="http://schemas.microsoft.com/office/drawing/2014/main" id="{BD4E18DB-F3A7-74AB-AAB0-BA30935ED3C3}"/>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9" name="Text Placeholder 63">
            <a:extLst>
              <a:ext uri="{FF2B5EF4-FFF2-40B4-BE49-F238E27FC236}">
                <a16:creationId xmlns:a16="http://schemas.microsoft.com/office/drawing/2014/main" id="{C1419B48-B8F8-F2D4-2C3E-96EE7D3730E5}"/>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24" name="Text Placeholder 42">
            <a:extLst>
              <a:ext uri="{FF2B5EF4-FFF2-40B4-BE49-F238E27FC236}">
                <a16:creationId xmlns:a16="http://schemas.microsoft.com/office/drawing/2014/main" id="{D90CE5A3-91C9-8945-494A-5D17DCDB648A}"/>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27" name="Title 33">
            <a:extLst>
              <a:ext uri="{FF2B5EF4-FFF2-40B4-BE49-F238E27FC236}">
                <a16:creationId xmlns:a16="http://schemas.microsoft.com/office/drawing/2014/main" id="{27DA058C-1931-E504-985F-68C47EF29279}"/>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267344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29727F-B216-E632-6EF0-9CD25320570C}"/>
              </a:ext>
            </a:extLst>
          </p:cNvPr>
          <p:cNvSpPr/>
          <p:nvPr/>
        </p:nvSpPr>
        <p:spPr>
          <a:xfrm>
            <a:off x="6604361" y="3934211"/>
            <a:ext cx="3820954" cy="24221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flipH="1">
            <a:off x="0" y="734614"/>
            <a:ext cx="3581400" cy="5388772"/>
          </a:xfrm>
        </p:spPr>
      </p:pic>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662449" y="4112273"/>
            <a:ext cx="3820954" cy="900473"/>
          </a:xfrm>
        </p:spPr>
        <p:txBody>
          <a:bodyPr>
            <a:normAutofit/>
          </a:bodyPr>
          <a:lstStyle/>
          <a:p>
            <a:r>
              <a:rPr lang="en-US" dirty="0"/>
              <a:t>Enhance User Interface Intuitiveness: </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645620" y="4698273"/>
            <a:ext cx="3820954" cy="1836139"/>
          </a:xfrm>
        </p:spPr>
        <p:txBody>
          <a:bodyPr>
            <a:normAutofit/>
          </a:bodyPr>
          <a:lstStyle/>
          <a:p>
            <a:r>
              <a:rPr lang="en-US" sz="1300" dirty="0">
                <a:latin typeface="Times New Roman" panose="02020603050405020304" pitchFamily="18" charset="0"/>
                <a:cs typeface="Times New Roman" panose="02020603050405020304" pitchFamily="18" charset="0"/>
              </a:rPr>
              <a:t>focuses on refining the user interface (UI) of the wearable device to be more intuitive and user-friendly, ensuring a seamless interaction experience for deaf individuals during communication and operation.</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7" name="Footer Placeholder 3">
            <a:extLst>
              <a:ext uri="{FF2B5EF4-FFF2-40B4-BE49-F238E27FC236}">
                <a16:creationId xmlns:a16="http://schemas.microsoft.com/office/drawing/2014/main" id="{E11B7968-0653-9A68-9715-A55B391962F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4" name="Text Placeholder 65">
            <a:extLst>
              <a:ext uri="{FF2B5EF4-FFF2-40B4-BE49-F238E27FC236}">
                <a16:creationId xmlns:a16="http://schemas.microsoft.com/office/drawing/2014/main" id="{F2182953-D1B1-C5BD-F92B-4F2E88F757E1}"/>
              </a:ext>
            </a:extLst>
          </p:cNvPr>
          <p:cNvSpPr txBox="1">
            <a:spLocks/>
          </p:cNvSpPr>
          <p:nvPr/>
        </p:nvSpPr>
        <p:spPr>
          <a:xfrm>
            <a:off x="3962859" y="3985249"/>
            <a:ext cx="2596931" cy="58622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Ensure Data Privacy and Security:</a:t>
            </a:r>
            <a:endParaRPr lang="en-US" sz="1400" dirty="0"/>
          </a:p>
        </p:txBody>
      </p:sp>
      <p:sp>
        <p:nvSpPr>
          <p:cNvPr id="15" name="Text Placeholder 44">
            <a:extLst>
              <a:ext uri="{FF2B5EF4-FFF2-40B4-BE49-F238E27FC236}">
                <a16:creationId xmlns:a16="http://schemas.microsoft.com/office/drawing/2014/main" id="{C37E0B1A-A3DC-740F-6E87-95DE6B22358B}"/>
              </a:ext>
            </a:extLst>
          </p:cNvPr>
          <p:cNvSpPr txBox="1">
            <a:spLocks/>
          </p:cNvSpPr>
          <p:nvPr/>
        </p:nvSpPr>
        <p:spPr>
          <a:xfrm>
            <a:off x="3925609" y="4585109"/>
            <a:ext cx="2289972" cy="1457161"/>
          </a:xfrm>
          <a:prstGeom prst="rect">
            <a:avLst/>
          </a:prstGeom>
        </p:spPr>
        <p:txBody>
          <a:bodyPr vert="horz" lIns="91440" tIns="45720" rIns="91440" bIns="45720" rtlCol="0">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focuses on implementing robust security measures to protect user data and ensure privacy, safeguarding sensitive information transmitted and stored by the wearable device.</a:t>
            </a:r>
          </a:p>
        </p:txBody>
      </p:sp>
      <p:sp>
        <p:nvSpPr>
          <p:cNvPr id="16" name="Text Placeholder 66">
            <a:extLst>
              <a:ext uri="{FF2B5EF4-FFF2-40B4-BE49-F238E27FC236}">
                <a16:creationId xmlns:a16="http://schemas.microsoft.com/office/drawing/2014/main" id="{AA29458B-E3E5-E4ED-D2B3-F83186912BCF}"/>
              </a:ext>
            </a:extLst>
          </p:cNvPr>
          <p:cNvSpPr txBox="1">
            <a:spLocks/>
          </p:cNvSpPr>
          <p:nvPr/>
        </p:nvSpPr>
        <p:spPr>
          <a:xfrm>
            <a:off x="9372883" y="1761771"/>
            <a:ext cx="2387662" cy="4839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Facilitate Easy Updating: </a:t>
            </a:r>
            <a:endParaRPr lang="en-US" sz="1200" dirty="0"/>
          </a:p>
        </p:txBody>
      </p:sp>
      <p:sp>
        <p:nvSpPr>
          <p:cNvPr id="17" name="Text Placeholder 49">
            <a:extLst>
              <a:ext uri="{FF2B5EF4-FFF2-40B4-BE49-F238E27FC236}">
                <a16:creationId xmlns:a16="http://schemas.microsoft.com/office/drawing/2014/main" id="{819FACE0-AD52-AFFE-6D2A-6440C945EC57}"/>
              </a:ext>
            </a:extLst>
          </p:cNvPr>
          <p:cNvSpPr txBox="1">
            <a:spLocks/>
          </p:cNvSpPr>
          <p:nvPr/>
        </p:nvSpPr>
        <p:spPr>
          <a:xfrm>
            <a:off x="9333393" y="2140331"/>
            <a:ext cx="2289974" cy="1739538"/>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aims to make it convenient for users to update the device's firmware and software, ensuring that it remains up-to-date with the latest features, improvements, and security patches.</a:t>
            </a:r>
            <a:endParaRPr lang="en-US" dirty="0">
              <a:latin typeface="Times New Roman" panose="02020603050405020304" pitchFamily="18" charset="0"/>
              <a:cs typeface="Times New Roman" panose="02020603050405020304" pitchFamily="18" charset="0"/>
            </a:endParaRPr>
          </a:p>
        </p:txBody>
      </p:sp>
      <p:sp>
        <p:nvSpPr>
          <p:cNvPr id="18" name="Text Placeholder 62">
            <a:extLst>
              <a:ext uri="{FF2B5EF4-FFF2-40B4-BE49-F238E27FC236}">
                <a16:creationId xmlns:a16="http://schemas.microsoft.com/office/drawing/2014/main" id="{A0E0D0CA-8EE3-675C-FABB-E32FD0A6C294}"/>
              </a:ext>
            </a:extLst>
          </p:cNvPr>
          <p:cNvSpPr>
            <a:spLocks noGrp="1"/>
          </p:cNvSpPr>
          <p:nvPr>
            <p:ph type="body" sz="quarter" idx="16"/>
          </p:nvPr>
        </p:nvSpPr>
        <p:spPr>
          <a:xfrm>
            <a:off x="6559791" y="1756064"/>
            <a:ext cx="2663343" cy="768535"/>
          </a:xfrm>
        </p:spPr>
        <p:txBody>
          <a:bodyPr>
            <a:normAutofit/>
          </a:bodyPr>
          <a:lstStyle/>
          <a:p>
            <a:r>
              <a:rPr lang="en-US" sz="1200" dirty="0"/>
              <a:t>Facilitate Easy Text Input:</a:t>
            </a:r>
          </a:p>
        </p:txBody>
      </p:sp>
      <p:sp>
        <p:nvSpPr>
          <p:cNvPr id="19" name="Text Placeholder 41">
            <a:extLst>
              <a:ext uri="{FF2B5EF4-FFF2-40B4-BE49-F238E27FC236}">
                <a16:creationId xmlns:a16="http://schemas.microsoft.com/office/drawing/2014/main" id="{6C524358-021E-A19E-28CB-2F349E36165F}"/>
              </a:ext>
            </a:extLst>
          </p:cNvPr>
          <p:cNvSpPr>
            <a:spLocks noGrp="1"/>
          </p:cNvSpPr>
          <p:nvPr>
            <p:ph type="body" sz="quarter" idx="17"/>
          </p:nvPr>
        </p:nvSpPr>
        <p:spPr>
          <a:xfrm>
            <a:off x="6559791" y="2245710"/>
            <a:ext cx="2476659" cy="1936966"/>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focuses on making it straightforward for users to input text using the ESP8266 and OLED display technologies, enhancing the device's usability and accessibility.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0" name="Text Placeholder 63">
            <a:extLst>
              <a:ext uri="{FF2B5EF4-FFF2-40B4-BE49-F238E27FC236}">
                <a16:creationId xmlns:a16="http://schemas.microsoft.com/office/drawing/2014/main" id="{31B3A8C0-ED28-15FE-C3E8-DF588F35127F}"/>
              </a:ext>
            </a:extLst>
          </p:cNvPr>
          <p:cNvSpPr txBox="1">
            <a:spLocks/>
          </p:cNvSpPr>
          <p:nvPr/>
        </p:nvSpPr>
        <p:spPr>
          <a:xfrm>
            <a:off x="4038600" y="1756064"/>
            <a:ext cx="2316891" cy="530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Optimize Battery Efficiency:</a:t>
            </a:r>
            <a:endParaRPr lang="en-US" sz="1200" dirty="0"/>
          </a:p>
        </p:txBody>
      </p:sp>
      <p:sp>
        <p:nvSpPr>
          <p:cNvPr id="21" name="Text Placeholder 42">
            <a:extLst>
              <a:ext uri="{FF2B5EF4-FFF2-40B4-BE49-F238E27FC236}">
                <a16:creationId xmlns:a16="http://schemas.microsoft.com/office/drawing/2014/main" id="{BDA888A4-253B-28AE-6BD0-096501C00330}"/>
              </a:ext>
            </a:extLst>
          </p:cNvPr>
          <p:cNvSpPr>
            <a:spLocks noGrp="1"/>
          </p:cNvSpPr>
          <p:nvPr>
            <p:ph type="body" sz="quarter" idx="18"/>
          </p:nvPr>
        </p:nvSpPr>
        <p:spPr>
          <a:xfrm>
            <a:off x="3981000" y="2219359"/>
            <a:ext cx="2432089" cy="1739538"/>
          </a:xfrm>
        </p:spPr>
        <p:txBody>
          <a:bodyPr>
            <a:normAutofit/>
          </a:bodyPr>
          <a:lstStyle/>
          <a:p>
            <a:r>
              <a:rPr lang="en-US" dirty="0">
                <a:latin typeface="Times New Roman" panose="02020603050405020304" pitchFamily="18" charset="0"/>
                <a:cs typeface="Times New Roman" panose="02020603050405020304" pitchFamily="18" charset="0"/>
              </a:rPr>
              <a:t>aims to ensure that the wearable device uses power-efficient methods to maximize the duration it can operate on a single charge, reducing the need for frequent recharging.</a:t>
            </a:r>
          </a:p>
        </p:txBody>
      </p:sp>
      <p:sp>
        <p:nvSpPr>
          <p:cNvPr id="31" name="Title 33">
            <a:extLst>
              <a:ext uri="{FF2B5EF4-FFF2-40B4-BE49-F238E27FC236}">
                <a16:creationId xmlns:a16="http://schemas.microsoft.com/office/drawing/2014/main" id="{421BD7F3-8AA2-E5AA-FA4E-9B9E7B2FAD52}"/>
              </a:ext>
            </a:extLst>
          </p:cNvPr>
          <p:cNvSpPr txBox="1">
            <a:spLocks/>
          </p:cNvSpPr>
          <p:nvPr/>
        </p:nvSpPr>
        <p:spPr>
          <a:xfrm>
            <a:off x="4065516" y="222677"/>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a:ea typeface="+mn-ea"/>
                <a:cs typeface="+mn-cs"/>
              </a:rPr>
              <a:t>objectives</a:t>
            </a:r>
            <a:endParaRPr lang="en-US" dirty="0"/>
          </a:p>
        </p:txBody>
      </p:sp>
    </p:spTree>
    <p:extLst>
      <p:ext uri="{BB962C8B-B14F-4D97-AF65-F5344CB8AC3E}">
        <p14:creationId xmlns:p14="http://schemas.microsoft.com/office/powerpoint/2010/main" val="53935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b="16898"/>
          <a:stretch/>
        </p:blipFill>
        <p:spPr>
          <a:xfrm>
            <a:off x="622570" y="1183273"/>
            <a:ext cx="6456836" cy="4478178"/>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pPr algn="l"/>
            <a:r>
              <a:rPr lang="en-US" b="0" i="0" dirty="0">
                <a:solidFill>
                  <a:srgbClr val="D1D5DB"/>
                </a:solidFill>
                <a:effectLst/>
                <a:latin typeface="Söhne"/>
              </a:rPr>
              <a:t>Problem Statement</a:t>
            </a:r>
            <a:br>
              <a:rPr lang="en-US" b="0" i="0" dirty="0">
                <a:solidFill>
                  <a:srgbClr val="D1D5DB"/>
                </a:solidFill>
                <a:effectLst/>
                <a:latin typeface="Söhne"/>
              </a:rPr>
            </a:br>
            <a:endParaRPr lang="en-US" b="0" i="0" dirty="0">
              <a:solidFill>
                <a:srgbClr val="D1D5DB"/>
              </a:solidFill>
              <a:effectLst/>
              <a:latin typeface="Söhne"/>
            </a:endParaRP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3321623"/>
            <a:ext cx="4614604" cy="1291638"/>
          </a:xfrm>
        </p:spPr>
        <p:txBody>
          <a:bodyPr/>
          <a:lstStyle/>
          <a:p>
            <a:pPr marL="342900" indent="-342900">
              <a:buFont typeface="Arial" panose="020B0604020202020204" pitchFamily="34" charset="0"/>
              <a:buChar char="•"/>
            </a:pPr>
            <a:r>
              <a:rPr lang="en-US" sz="2000" b="1" dirty="0"/>
              <a:t>Identifying the Need</a:t>
            </a:r>
          </a:p>
          <a:p>
            <a:pPr marL="342900" indent="-342900">
              <a:buFont typeface="Arial" panose="020B0604020202020204" pitchFamily="34" charset="0"/>
              <a:buChar char="•"/>
            </a:pPr>
            <a:r>
              <a:rPr lang="en-US" sz="2000" b="1" dirty="0"/>
              <a:t>Challenges and Opportunities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5" name="Footer Placeholder 3">
            <a:extLst>
              <a:ext uri="{FF2B5EF4-FFF2-40B4-BE49-F238E27FC236}">
                <a16:creationId xmlns:a16="http://schemas.microsoft.com/office/drawing/2014/main" id="{2F4EA59E-8139-7687-1569-23D26BA37C2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3945655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0">
            <a:extLst>
              <a:ext uri="{FF2B5EF4-FFF2-40B4-BE49-F238E27FC236}">
                <a16:creationId xmlns:a16="http://schemas.microsoft.com/office/drawing/2014/main" id="{FAEC1273-10B6-97B4-E7B7-941221573345}"/>
              </a:ext>
            </a:extLst>
          </p:cNvPr>
          <p:cNvPicPr>
            <a:picLocks noChangeAspect="1"/>
          </p:cNvPicPr>
          <p:nvPr/>
        </p:nvPicPr>
        <p:blipFill>
          <a:blip r:embed="rId2"/>
          <a:srcRect/>
          <a:stretch/>
        </p:blipFill>
        <p:spPr>
          <a:xfrm>
            <a:off x="2987897" y="4277907"/>
            <a:ext cx="6456836" cy="5388772"/>
          </a:xfrm>
          <a:prstGeom prst="rect">
            <a:avLst/>
          </a:prstGeom>
        </p:spPr>
      </p:pic>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srcRect/>
          <a:stretch/>
        </p:blipFill>
        <p:spPr>
          <a:xfrm>
            <a:off x="2987897" y="-2469053"/>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24321" y="1815243"/>
            <a:ext cx="11143358" cy="4406448"/>
          </a:xfrm>
        </p:spPr>
        <p:txBody>
          <a:bodyPr/>
          <a:lstStyle/>
          <a:p>
            <a:r>
              <a:rPr lang="en-US" dirty="0" err="1"/>
              <a:t>NEEd</a:t>
            </a:r>
            <a:r>
              <a:rPr lang="en-US" dirty="0"/>
              <a:t> statement</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1054616" y="3100683"/>
            <a:ext cx="10323397" cy="1291638"/>
          </a:xfrm>
        </p:spPr>
        <p:txBody>
          <a:bodyPr/>
          <a:lstStyle/>
          <a:p>
            <a:r>
              <a:rPr lang="en-US" sz="2000" b="1" dirty="0"/>
              <a:t>The need for </a:t>
            </a:r>
            <a:r>
              <a:rPr lang="en-US" sz="2000" b="1" dirty="0" err="1"/>
              <a:t>MonoScribe</a:t>
            </a:r>
            <a:r>
              <a:rPr lang="en-US" sz="2000" b="1" dirty="0"/>
              <a:t> is to develop a text-to-display device that enables seamless communication for deaf individuals. This device aims to convert text input into clear visual output in real-time, enhancing accessibility and fostering independent communication in various contexts. By prioritizing simplicity, reliability, and inclusivity, </a:t>
            </a:r>
            <a:r>
              <a:rPr lang="en-US" sz="2000" b="1" dirty="0" err="1"/>
              <a:t>MonoScribe</a:t>
            </a:r>
            <a:r>
              <a:rPr lang="en-US" sz="2000" b="1" dirty="0"/>
              <a:t> seeks to empower deaf individuals by providing a straightforward and effective tool for everyday communication challenges.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6" name="Footer Placeholder 3">
            <a:extLst>
              <a:ext uri="{FF2B5EF4-FFF2-40B4-BE49-F238E27FC236}">
                <a16:creationId xmlns:a16="http://schemas.microsoft.com/office/drawing/2014/main" id="{D24F9A37-C442-1C45-9483-CA176082F70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280429"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4273508"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314866"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4430859"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2723547"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0459071"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3311432"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21385155"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9345869"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959838"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31819340"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28994275"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2934033"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40771752"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38962245"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447868"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5052159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48482305"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991155"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60064878"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58025592"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53640168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362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481054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776918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346808"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639496"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375020"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4227381"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230110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0261818"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3071566"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21931068"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9106003"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3045761"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30883480"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29073973"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559596"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4063331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3859403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2102883"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50176606"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48137320"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64069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503272"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5210584"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7475060"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377301"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345102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411738"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221486"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3080988"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0255923"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4195681"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22033400"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20223893"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3709516"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3178323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2974395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3001611"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4107533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3903604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661795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389791"/>
            <a:ext cx="6431282" cy="4605656"/>
          </a:xfrm>
        </p:spPr>
        <p:txBody>
          <a:bodyPr/>
          <a:lstStyle/>
          <a:p>
            <a:r>
              <a:rPr lang="en-US" noProof="0" dirty="0"/>
              <a:t>About </a:t>
            </a:r>
            <a:r>
              <a:rPr lang="en-US" noProof="0" dirty="0" err="1"/>
              <a:t>monoscribe</a:t>
            </a:r>
            <a:endParaRPr lang="en-US" dirty="0"/>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9" name="TextBox 8">
            <a:extLst>
              <a:ext uri="{FF2B5EF4-FFF2-40B4-BE49-F238E27FC236}">
                <a16:creationId xmlns:a16="http://schemas.microsoft.com/office/drawing/2014/main" id="{98AD9826-233A-ED40-EA47-1845F8AF4606}"/>
              </a:ext>
            </a:extLst>
          </p:cNvPr>
          <p:cNvSpPr txBox="1"/>
          <p:nvPr/>
        </p:nvSpPr>
        <p:spPr>
          <a:xfrm>
            <a:off x="516903" y="2731146"/>
            <a:ext cx="5611305" cy="2292935"/>
          </a:xfrm>
          <a:prstGeom prst="rect">
            <a:avLst/>
          </a:prstGeom>
          <a:noFill/>
        </p:spPr>
        <p:txBody>
          <a:bodyPr wrap="square">
            <a:spAutoFit/>
          </a:bodyPr>
          <a:lstStyle/>
          <a:p>
            <a:r>
              <a:rPr lang="en-US" sz="1300" spc="100" dirty="0" err="1">
                <a:solidFill>
                  <a:schemeClr val="accent2"/>
                </a:solidFill>
                <a:latin typeface="Times New Roman" panose="02020603050405020304" pitchFamily="18" charset="0"/>
                <a:cs typeface="Times New Roman" panose="02020603050405020304" pitchFamily="18" charset="0"/>
              </a:rPr>
              <a:t>MonoScribe</a:t>
            </a:r>
            <a:r>
              <a:rPr lang="en-US" sz="1300" spc="100" dirty="0">
                <a:solidFill>
                  <a:schemeClr val="accent2"/>
                </a:solidFill>
                <a:latin typeface="Times New Roman" panose="02020603050405020304" pitchFamily="18" charset="0"/>
                <a:cs typeface="Times New Roman" panose="02020603050405020304" pitchFamily="18" charset="0"/>
              </a:rPr>
              <a:t> is a specialized text-to-display device designed to empower deaf individuals by providing seamless communication support. It operates by swiftly translating text input into visually displayed output in real-time, ensuring clarity and immediacy in communication. By presenting text on a digital screen in an easily readable format, </a:t>
            </a:r>
            <a:r>
              <a:rPr lang="en-US" sz="1300" spc="100" dirty="0" err="1">
                <a:solidFill>
                  <a:schemeClr val="accent2"/>
                </a:solidFill>
                <a:latin typeface="Times New Roman" panose="02020603050405020304" pitchFamily="18" charset="0"/>
                <a:cs typeface="Times New Roman" panose="02020603050405020304" pitchFamily="18" charset="0"/>
              </a:rPr>
              <a:t>MonoScribe</a:t>
            </a:r>
            <a:r>
              <a:rPr lang="en-US" sz="1300" spc="100" dirty="0">
                <a:solidFill>
                  <a:schemeClr val="accent2"/>
                </a:solidFill>
                <a:latin typeface="Times New Roman" panose="02020603050405020304" pitchFamily="18" charset="0"/>
                <a:cs typeface="Times New Roman" panose="02020603050405020304" pitchFamily="18" charset="0"/>
              </a:rPr>
              <a:t> enhances accessibility across diverse settings, including educational environments, workplaces, and social interactions. This innovative device aims to foster inclusivity and independence for its users, facilitating more effective communication and promoting a greater sense of connection and participation in everyday interactions</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337480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530108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734036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69381"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4328883"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503818"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5443576"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1328129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1471788"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495741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2303113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2099184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24950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3232322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3028394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82121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45837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559887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842394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15816"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335353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544028"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02965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1310337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1106408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32174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2239546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2035618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nsuring</a:t>
            </a:r>
            <a:r>
              <a:rPr lang="en-US" sz="2400" dirty="0"/>
              <a:t>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11761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96159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510209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792716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87404"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6149685"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7959192"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526431"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360015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1560868"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4818526"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12892249"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10852963"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Ensuring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11098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33879"/>
            <a:ext cx="7286605" cy="634323"/>
          </a:xfrm>
        </p:spPr>
        <p:txBody>
          <a:bodyPr>
            <a:normAutofit fontScale="90000"/>
          </a:bodyPr>
          <a:lstStyle/>
          <a:p>
            <a:r>
              <a:rPr lang="en-US" sz="3100" dirty="0"/>
              <a:t>Challenges: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653702" y="1682561"/>
            <a:ext cx="1158445" cy="1158445"/>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13660623" y="3081382"/>
            <a:ext cx="3172285" cy="365125"/>
          </a:xfrm>
        </p:spPr>
        <p:txBody>
          <a:bodyPr>
            <a:noAutofit/>
          </a:bodyPr>
          <a:lstStyle/>
          <a:p>
            <a:r>
              <a:rPr lang="en-US" sz="2000" dirty="0"/>
              <a:t>Technological Integration:</a:t>
            </a:r>
            <a:endParaRPr lang="en-US" sz="1800"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6619265" y="3645460"/>
            <a:ext cx="9089570" cy="1126085"/>
          </a:xfrm>
        </p:spPr>
        <p:txBody>
          <a:bodyPr>
            <a:noAutofit/>
          </a:bodyPr>
          <a:lstStyle/>
          <a:p>
            <a:r>
              <a:rPr lang="en-US" sz="2800" dirty="0"/>
              <a:t>Ensuring seamless integration of various hardware components (such as microcontrollers, display modules) and software algorithms for accurate and real-time text translation.</a:t>
            </a:r>
            <a:endParaRPr lang="en-US" sz="2000"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2255377" y="1682561"/>
            <a:ext cx="1158445" cy="1158445"/>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13962689" y="3118526"/>
            <a:ext cx="4560618" cy="508777"/>
          </a:xfrm>
        </p:spPr>
        <p:txBody>
          <a:bodyPr>
            <a:noAutofit/>
          </a:bodyPr>
          <a:lstStyle/>
          <a:p>
            <a:r>
              <a:rPr lang="en-US" sz="2400" dirty="0"/>
              <a:t>Power Management:</a:t>
            </a:r>
            <a:endParaRPr lang="en-US" sz="20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16227165" y="3904823"/>
            <a:ext cx="9089570" cy="1126085"/>
          </a:xfrm>
        </p:spPr>
        <p:txBody>
          <a:bodyPr>
            <a:noAutofit/>
          </a:bodyPr>
          <a:lstStyle/>
          <a:p>
            <a:r>
              <a:rPr lang="en-US" sz="2800" dirty="0"/>
              <a:t>Optimizing battery life and power consumption to ensure extended usability without frequent recharging, especially for wearable devices.</a:t>
            </a:r>
            <a:endParaRPr lang="en-US" sz="2000"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pic>
        <p:nvPicPr>
          <p:cNvPr id="18" name="Picture Placeholder 75" descr="Clipboard Partially Crossed outline">
            <a:extLst>
              <a:ext uri="{FF2B5EF4-FFF2-40B4-BE49-F238E27FC236}">
                <a16:creationId xmlns:a16="http://schemas.microsoft.com/office/drawing/2014/main" id="{CAA9F84D-158C-9E31-B8BA-F15F1ACF4175}"/>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3302564" y="1689746"/>
            <a:ext cx="1158445" cy="1158445"/>
          </a:xfrm>
        </p:spPr>
      </p:pic>
      <p:sp>
        <p:nvSpPr>
          <p:cNvPr id="26" name="Text Placeholder 23">
            <a:extLst>
              <a:ext uri="{FF2B5EF4-FFF2-40B4-BE49-F238E27FC236}">
                <a16:creationId xmlns:a16="http://schemas.microsoft.com/office/drawing/2014/main" id="{F2E614C5-D0E1-1E4C-6172-1E3F8D65049D}"/>
              </a:ext>
            </a:extLst>
          </p:cNvPr>
          <p:cNvSpPr txBox="1">
            <a:spLocks/>
          </p:cNvSpPr>
          <p:nvPr/>
        </p:nvSpPr>
        <p:spPr>
          <a:xfrm>
            <a:off x="-1522884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User Interface Design:</a:t>
            </a:r>
            <a:r>
              <a:rPr lang="en-US" sz="2400" dirty="0"/>
              <a:t> </a:t>
            </a:r>
            <a:endParaRPr lang="en-US" sz="2000" dirty="0"/>
          </a:p>
        </p:txBody>
      </p:sp>
      <p:sp>
        <p:nvSpPr>
          <p:cNvPr id="27" name="Text Placeholder 18">
            <a:extLst>
              <a:ext uri="{FF2B5EF4-FFF2-40B4-BE49-F238E27FC236}">
                <a16:creationId xmlns:a16="http://schemas.microsoft.com/office/drawing/2014/main" id="{204F0A57-CD9D-160D-BD92-FD44035B91C0}"/>
              </a:ext>
            </a:extLst>
          </p:cNvPr>
          <p:cNvSpPr>
            <a:spLocks noGrp="1"/>
          </p:cNvSpPr>
          <p:nvPr>
            <p:ph type="body" sz="quarter" idx="17"/>
          </p:nvPr>
        </p:nvSpPr>
        <p:spPr>
          <a:xfrm>
            <a:off x="-17268127" y="3722117"/>
            <a:ext cx="9089570" cy="3080200"/>
          </a:xfrm>
        </p:spPr>
        <p:txBody>
          <a:bodyPr>
            <a:normAutofit/>
          </a:bodyPr>
          <a:lstStyle/>
          <a:p>
            <a:r>
              <a:rPr lang="en-US" sz="2800" dirty="0"/>
              <a:t>Designing an intuitive and user-friendly interface that effectively communicates translated text and facilitates easy interaction for both deaf users and caregivers.</a:t>
            </a:r>
            <a:endParaRPr lang="en-US" sz="1200" dirty="0"/>
          </a:p>
        </p:txBody>
      </p:sp>
      <p:pic>
        <p:nvPicPr>
          <p:cNvPr id="10" name="Picture Placeholder 73" descr="Gauge with solid fill">
            <a:extLst>
              <a:ext uri="{FF2B5EF4-FFF2-40B4-BE49-F238E27FC236}">
                <a16:creationId xmlns:a16="http://schemas.microsoft.com/office/drawing/2014/main" id="{E39F0245-0423-F512-50CB-119AE162DCC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961599" y="1682561"/>
            <a:ext cx="1158445" cy="1158445"/>
          </a:xfrm>
          <a:prstGeom prst="rect">
            <a:avLst/>
          </a:prstGeom>
        </p:spPr>
      </p:pic>
      <p:sp>
        <p:nvSpPr>
          <p:cNvPr id="11" name="Text Placeholder 20">
            <a:extLst>
              <a:ext uri="{FF2B5EF4-FFF2-40B4-BE49-F238E27FC236}">
                <a16:creationId xmlns:a16="http://schemas.microsoft.com/office/drawing/2014/main" id="{73B0C831-43B6-E2E8-F384-53B1FD0EB6ED}"/>
              </a:ext>
            </a:extLst>
          </p:cNvPr>
          <p:cNvSpPr txBox="1">
            <a:spLocks/>
          </p:cNvSpPr>
          <p:nvPr/>
        </p:nvSpPr>
        <p:spPr>
          <a:xfrm>
            <a:off x="-15102097" y="3098763"/>
            <a:ext cx="3614062" cy="3556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Reliability and Durability:</a:t>
            </a:r>
            <a:endParaRPr lang="en-US" dirty="0"/>
          </a:p>
        </p:txBody>
      </p:sp>
      <p:sp>
        <p:nvSpPr>
          <p:cNvPr id="12" name="Text Placeholder 21">
            <a:extLst>
              <a:ext uri="{FF2B5EF4-FFF2-40B4-BE49-F238E27FC236}">
                <a16:creationId xmlns:a16="http://schemas.microsoft.com/office/drawing/2014/main" id="{90FD75B0-D101-4D89-0C89-6ABB25D502BD}"/>
              </a:ext>
            </a:extLst>
          </p:cNvPr>
          <p:cNvSpPr txBox="1">
            <a:spLocks/>
          </p:cNvSpPr>
          <p:nvPr/>
        </p:nvSpPr>
        <p:spPr>
          <a:xfrm>
            <a:off x="-17927162" y="3645460"/>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Ensuring the device operates reliably under different environmental conditions and over prolonged periods, minimizing hardware failures and maintenance needs.</a:t>
            </a:r>
            <a:endParaRPr lang="en-US" sz="1200" dirty="0"/>
          </a:p>
        </p:txBody>
      </p:sp>
      <p:sp>
        <p:nvSpPr>
          <p:cNvPr id="14" name="Footer Placeholder 2">
            <a:extLst>
              <a:ext uri="{FF2B5EF4-FFF2-40B4-BE49-F238E27FC236}">
                <a16:creationId xmlns:a16="http://schemas.microsoft.com/office/drawing/2014/main" id="{F243B185-D4E8-5A5F-7FCA-9E6D2BD8BCF6}"/>
              </a:ext>
            </a:extLst>
          </p:cNvPr>
          <p:cNvSpPr txBox="1">
            <a:spLocks/>
          </p:cNvSpPr>
          <p:nvPr/>
        </p:nvSpPr>
        <p:spPr>
          <a:xfrm>
            <a:off x="3156897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LUMINA SENSE</a:t>
            </a:r>
            <a:endParaRPr lang="en-US" dirty="0"/>
          </a:p>
        </p:txBody>
      </p:sp>
      <p:pic>
        <p:nvPicPr>
          <p:cNvPr id="15" name="Picture Placeholder 74" descr="Medical with solid fill">
            <a:extLst>
              <a:ext uri="{FF2B5EF4-FFF2-40B4-BE49-F238E27FC236}">
                <a16:creationId xmlns:a16="http://schemas.microsoft.com/office/drawing/2014/main" id="{9AD88E21-5EF7-953D-9342-D8A6F46ED69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3294682" y="1682561"/>
            <a:ext cx="1158445" cy="1158445"/>
          </a:xfrm>
          <a:prstGeom prst="rect">
            <a:avLst/>
          </a:prstGeom>
        </p:spPr>
      </p:pic>
      <p:sp>
        <p:nvSpPr>
          <p:cNvPr id="16" name="Text Placeholder 22">
            <a:extLst>
              <a:ext uri="{FF2B5EF4-FFF2-40B4-BE49-F238E27FC236}">
                <a16:creationId xmlns:a16="http://schemas.microsoft.com/office/drawing/2014/main" id="{3D24F892-0C23-AFF7-145A-3248D592EB6B}"/>
              </a:ext>
            </a:extLst>
          </p:cNvPr>
          <p:cNvSpPr txBox="1">
            <a:spLocks/>
          </p:cNvSpPr>
          <p:nvPr/>
        </p:nvSpPr>
        <p:spPr>
          <a:xfrm>
            <a:off x="-15456963" y="3136683"/>
            <a:ext cx="5470556"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Security:</a:t>
            </a:r>
            <a:endParaRPr lang="en-US" sz="2000" dirty="0"/>
          </a:p>
        </p:txBody>
      </p:sp>
      <p:sp>
        <p:nvSpPr>
          <p:cNvPr id="19" name="Text Placeholder 16">
            <a:extLst>
              <a:ext uri="{FF2B5EF4-FFF2-40B4-BE49-F238E27FC236}">
                <a16:creationId xmlns:a16="http://schemas.microsoft.com/office/drawing/2014/main" id="{5B972236-7357-3E0C-7B89-3DD60252A22C}"/>
              </a:ext>
            </a:extLst>
          </p:cNvPr>
          <p:cNvSpPr txBox="1">
            <a:spLocks/>
          </p:cNvSpPr>
          <p:nvPr/>
        </p:nvSpPr>
        <p:spPr>
          <a:xfrm>
            <a:off x="-17266470" y="3904823"/>
            <a:ext cx="9089570" cy="112608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Implementing robust data encryption and privacy measures to protect sensitive information transmitted and stored by the device, ensuring user trust and compliance with data protection regulations.</a:t>
            </a:r>
            <a:endParaRPr lang="en-US" sz="1200" dirty="0"/>
          </a:p>
        </p:txBody>
      </p:sp>
      <p:pic>
        <p:nvPicPr>
          <p:cNvPr id="20" name="Picture Placeholder 75" descr="Cheers with solid fill">
            <a:extLst>
              <a:ext uri="{FF2B5EF4-FFF2-40B4-BE49-F238E27FC236}">
                <a16:creationId xmlns:a16="http://schemas.microsoft.com/office/drawing/2014/main" id="{360EA937-B8D9-EA6F-71F6-D80DE5B24F2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780847" y="1689746"/>
            <a:ext cx="1158445" cy="1158445"/>
          </a:xfrm>
          <a:prstGeom prst="rect">
            <a:avLst/>
          </a:prstGeom>
        </p:spPr>
      </p:pic>
      <p:sp>
        <p:nvSpPr>
          <p:cNvPr id="24" name="Text Placeholder 23">
            <a:extLst>
              <a:ext uri="{FF2B5EF4-FFF2-40B4-BE49-F238E27FC236}">
                <a16:creationId xmlns:a16="http://schemas.microsoft.com/office/drawing/2014/main" id="{2C901E0E-241B-0499-C36D-AF7A89C55D38}"/>
              </a:ext>
            </a:extLst>
          </p:cNvPr>
          <p:cNvSpPr txBox="1">
            <a:spLocks/>
          </p:cNvSpPr>
          <p:nvPr/>
        </p:nvSpPr>
        <p:spPr>
          <a:xfrm>
            <a:off x="-5707124"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User Adoption and Acceptance:</a:t>
            </a:r>
            <a:r>
              <a:rPr lang="en-US" sz="2000" dirty="0"/>
              <a:t> </a:t>
            </a:r>
            <a:endParaRPr lang="en-US" sz="1800" dirty="0"/>
          </a:p>
        </p:txBody>
      </p:sp>
      <p:sp>
        <p:nvSpPr>
          <p:cNvPr id="25" name="Text Placeholder 18">
            <a:extLst>
              <a:ext uri="{FF2B5EF4-FFF2-40B4-BE49-F238E27FC236}">
                <a16:creationId xmlns:a16="http://schemas.microsoft.com/office/drawing/2014/main" id="{AFED171F-D081-67E8-3BFB-334641879955}"/>
              </a:ext>
            </a:extLst>
          </p:cNvPr>
          <p:cNvSpPr txBox="1">
            <a:spLocks/>
          </p:cNvSpPr>
          <p:nvPr/>
        </p:nvSpPr>
        <p:spPr>
          <a:xfrm>
            <a:off x="-7746410"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Addressing potential challenges related to user acceptance, ensuring that the device meets user expectations, preferences, and usability requirements effectively.</a:t>
            </a:r>
            <a:endParaRPr lang="en-US" sz="1050" dirty="0"/>
          </a:p>
        </p:txBody>
      </p:sp>
      <p:pic>
        <p:nvPicPr>
          <p:cNvPr id="28" name="Picture Placeholder 75" descr="Bar graph with upward trend with solid fill">
            <a:extLst>
              <a:ext uri="{FF2B5EF4-FFF2-40B4-BE49-F238E27FC236}">
                <a16:creationId xmlns:a16="http://schemas.microsoft.com/office/drawing/2014/main" id="{B9BA0225-51D0-BA2D-7DE5-7E1524B634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511248" y="1689746"/>
            <a:ext cx="1158445" cy="1158445"/>
          </a:xfrm>
          <a:prstGeom prst="rect">
            <a:avLst/>
          </a:prstGeom>
        </p:spPr>
      </p:pic>
      <p:sp>
        <p:nvSpPr>
          <p:cNvPr id="29" name="Text Placeholder 23">
            <a:extLst>
              <a:ext uri="{FF2B5EF4-FFF2-40B4-BE49-F238E27FC236}">
                <a16:creationId xmlns:a16="http://schemas.microsoft.com/office/drawing/2014/main" id="{EF36E351-56B8-2AF3-5600-3C640AF447DA}"/>
              </a:ext>
            </a:extLst>
          </p:cNvPr>
          <p:cNvSpPr txBox="1">
            <a:spLocks/>
          </p:cNvSpPr>
          <p:nvPr/>
        </p:nvSpPr>
        <p:spPr>
          <a:xfrm>
            <a:off x="3584971" y="3042160"/>
            <a:ext cx="5011000" cy="50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Accessibility and Affordability:</a:t>
            </a:r>
            <a:r>
              <a:rPr lang="en-US" sz="2400" dirty="0"/>
              <a:t> </a:t>
            </a:r>
            <a:endParaRPr lang="en-US" sz="2000" dirty="0"/>
          </a:p>
        </p:txBody>
      </p:sp>
      <p:sp>
        <p:nvSpPr>
          <p:cNvPr id="30" name="Text Placeholder 18">
            <a:extLst>
              <a:ext uri="{FF2B5EF4-FFF2-40B4-BE49-F238E27FC236}">
                <a16:creationId xmlns:a16="http://schemas.microsoft.com/office/drawing/2014/main" id="{EF101435-A1B0-6A12-BDB7-6DB44F2CF89F}"/>
              </a:ext>
            </a:extLst>
          </p:cNvPr>
          <p:cNvSpPr txBox="1">
            <a:spLocks/>
          </p:cNvSpPr>
          <p:nvPr/>
        </p:nvSpPr>
        <p:spPr>
          <a:xfrm>
            <a:off x="1545685" y="3722117"/>
            <a:ext cx="9089570" cy="3080200"/>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Ensuring the device remains accessible and affordable for deaf individuals from various socioeconomic backgrounds, considering factors such as production costs, distribution logistics, and potential subsidies or funding options to make the technology widely available</a:t>
            </a:r>
            <a:endParaRPr lang="en-US" sz="700" dirty="0"/>
          </a:p>
        </p:txBody>
      </p:sp>
      <p:sp>
        <p:nvSpPr>
          <p:cNvPr id="5" name="Footer Placeholder 3">
            <a:extLst>
              <a:ext uri="{FF2B5EF4-FFF2-40B4-BE49-F238E27FC236}">
                <a16:creationId xmlns:a16="http://schemas.microsoft.com/office/drawing/2014/main" id="{CC782D9A-4017-9D6F-5D13-064187953F5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12015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System Architecture</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99316"/>
            <a:ext cx="9810981" cy="466344"/>
          </a:xfrm>
        </p:spPr>
        <p:txBody>
          <a:bodyPr/>
          <a:lstStyle/>
          <a:p>
            <a:r>
              <a:rPr lang="en-US" dirty="0">
                <a:ea typeface="+mn-ea"/>
                <a:cs typeface="+mn-cs"/>
              </a:rPr>
              <a:t>Components and Features Overview:</a:t>
            </a: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dirty="0"/>
          </a:p>
        </p:txBody>
      </p:sp>
      <p:sp>
        <p:nvSpPr>
          <p:cNvPr id="3" name="TextBox 2">
            <a:extLst>
              <a:ext uri="{FF2B5EF4-FFF2-40B4-BE49-F238E27FC236}">
                <a16:creationId xmlns:a16="http://schemas.microsoft.com/office/drawing/2014/main" id="{0C5A6C0F-57D7-A36D-FDF5-53318CFFBB09}"/>
              </a:ext>
            </a:extLst>
          </p:cNvPr>
          <p:cNvSpPr txBox="1"/>
          <p:nvPr/>
        </p:nvSpPr>
        <p:spPr>
          <a:xfrm>
            <a:off x="2729231" y="875681"/>
            <a:ext cx="6096000" cy="1723549"/>
          </a:xfrm>
          <a:prstGeom prst="rect">
            <a:avLst/>
          </a:prstGeom>
          <a:noFill/>
        </p:spPr>
        <p:txBody>
          <a:bodyPr wrap="square">
            <a:spAutoFit/>
          </a:bodyPr>
          <a:lstStyle/>
          <a:p>
            <a:r>
              <a:rPr lang="en-US" sz="1600" cap="all" spc="100" dirty="0">
                <a:solidFill>
                  <a:schemeClr val="accent6"/>
                </a:solidFill>
                <a:latin typeface="+mj-lt"/>
              </a:rPr>
              <a:t>Text-to-Display Device: </a:t>
            </a:r>
          </a:p>
          <a:p>
            <a:pPr marL="0" marR="0" lvl="0" indent="0" algn="l" defTabSz="914400" rtl="0" eaLnBrk="0" fontAlgn="base" latinLnBrk="0" hangingPunct="0">
              <a:lnSpc>
                <a:spcPct val="100000"/>
              </a:lnSpc>
              <a:spcBef>
                <a:spcPct val="0"/>
              </a:spcBef>
              <a:spcAft>
                <a:spcPct val="0"/>
              </a:spcAft>
              <a:buClrTx/>
              <a:buSzTx/>
              <a:tabLst/>
            </a:pPr>
            <a:r>
              <a:rPr lang="en-US" altLang="en-US" dirty="0" err="1">
                <a:solidFill>
                  <a:srgbClr val="D1D5DB"/>
                </a:solidFill>
                <a:latin typeface="Söhne"/>
              </a:rPr>
              <a:t>MonoScribe</a:t>
            </a:r>
            <a:r>
              <a:rPr lang="en-US" altLang="en-US" dirty="0">
                <a:solidFill>
                  <a:srgbClr val="D1D5DB"/>
                </a:solidFill>
                <a:latin typeface="Söhne"/>
              </a:rPr>
              <a:t> features a compact and portable design equipped with microcontroller units (MCUs) such as ESP8266 or ESP32, responsible for processing and converting text input into visual display output.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E20FB0E-40D9-724F-C284-6891D0793E7B}"/>
              </a:ext>
            </a:extLst>
          </p:cNvPr>
          <p:cNvSpPr txBox="1"/>
          <p:nvPr/>
        </p:nvSpPr>
        <p:spPr>
          <a:xfrm>
            <a:off x="2672081" y="2951328"/>
            <a:ext cx="7153274" cy="1169551"/>
          </a:xfrm>
          <a:prstGeom prst="rect">
            <a:avLst/>
          </a:prstGeom>
          <a:noFill/>
        </p:spPr>
        <p:txBody>
          <a:bodyPr wrap="square">
            <a:spAutoFit/>
          </a:bodyPr>
          <a:lstStyle/>
          <a:p>
            <a:r>
              <a:rPr lang="en-US" sz="1600" cap="all" spc="100" dirty="0">
                <a:solidFill>
                  <a:schemeClr val="accent6"/>
                </a:solidFill>
                <a:latin typeface="+mj-lt"/>
              </a:rPr>
              <a:t>Display Module:</a:t>
            </a:r>
          </a:p>
          <a:p>
            <a:r>
              <a:rPr lang="en-US" dirty="0">
                <a:solidFill>
                  <a:srgbClr val="D1D5DB"/>
                </a:solidFill>
                <a:latin typeface="Söhne"/>
              </a:rPr>
              <a:t>The device incorporates an OLED or similar display module to present translated text in a clear and readable format, ensuring effective communication for deaf individuals in real-time</a:t>
            </a:r>
          </a:p>
        </p:txBody>
      </p:sp>
      <p:sp>
        <p:nvSpPr>
          <p:cNvPr id="17" name="TextBox 16">
            <a:extLst>
              <a:ext uri="{FF2B5EF4-FFF2-40B4-BE49-F238E27FC236}">
                <a16:creationId xmlns:a16="http://schemas.microsoft.com/office/drawing/2014/main" id="{551F12F3-C313-E396-6013-E9A59ECB4E9A}"/>
              </a:ext>
            </a:extLst>
          </p:cNvPr>
          <p:cNvSpPr txBox="1"/>
          <p:nvPr/>
        </p:nvSpPr>
        <p:spPr>
          <a:xfrm>
            <a:off x="2729231" y="4653839"/>
            <a:ext cx="7153274" cy="1169551"/>
          </a:xfrm>
          <a:prstGeom prst="rect">
            <a:avLst/>
          </a:prstGeom>
          <a:noFill/>
        </p:spPr>
        <p:txBody>
          <a:bodyPr wrap="square">
            <a:spAutoFit/>
          </a:bodyPr>
          <a:lstStyle/>
          <a:p>
            <a:r>
              <a:rPr lang="en-US" sz="1600" cap="all" spc="100" dirty="0">
                <a:solidFill>
                  <a:schemeClr val="accent6"/>
                </a:solidFill>
                <a:latin typeface="+mj-lt"/>
              </a:rPr>
              <a:t>User Interface: : </a:t>
            </a:r>
          </a:p>
          <a:p>
            <a:r>
              <a:rPr lang="en-US" dirty="0" err="1">
                <a:solidFill>
                  <a:srgbClr val="D1D5DB"/>
                </a:solidFill>
                <a:latin typeface="Söhne"/>
              </a:rPr>
              <a:t>MonoScribe</a:t>
            </a:r>
            <a:r>
              <a:rPr lang="en-US" dirty="0">
                <a:solidFill>
                  <a:srgbClr val="D1D5DB"/>
                </a:solidFill>
                <a:latin typeface="Söhne"/>
              </a:rPr>
              <a:t> includes a user-friendly interface designed to facilitate easy interaction, allowing users to input text effortlessly and view translated output without complexity.</a:t>
            </a:r>
          </a:p>
        </p:txBody>
      </p:sp>
      <p:sp>
        <p:nvSpPr>
          <p:cNvPr id="2" name="Footer Placeholder 3">
            <a:extLst>
              <a:ext uri="{FF2B5EF4-FFF2-40B4-BE49-F238E27FC236}">
                <a16:creationId xmlns:a16="http://schemas.microsoft.com/office/drawing/2014/main" id="{E808C8B9-680C-2CCB-FE08-CF66A0028C46}"/>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7466692" y="2092958"/>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
        <p:nvSpPr>
          <p:cNvPr id="6" name="TextBox 5">
            <a:extLst>
              <a:ext uri="{FF2B5EF4-FFF2-40B4-BE49-F238E27FC236}">
                <a16:creationId xmlns:a16="http://schemas.microsoft.com/office/drawing/2014/main" id="{C8B4B7F5-EEFF-8238-9211-DFBF3BC835CB}"/>
              </a:ext>
            </a:extLst>
          </p:cNvPr>
          <p:cNvSpPr txBox="1"/>
          <p:nvPr/>
        </p:nvSpPr>
        <p:spPr>
          <a:xfrm>
            <a:off x="1181100" y="1227558"/>
            <a:ext cx="6972300" cy="1569660"/>
          </a:xfrm>
          <a:prstGeom prst="rect">
            <a:avLst/>
          </a:prstGeom>
          <a:noFill/>
        </p:spPr>
        <p:txBody>
          <a:bodyPr wrap="square">
            <a:spAutoFit/>
          </a:bodyPr>
          <a:lstStyle/>
          <a:p>
            <a:r>
              <a:rPr lang="en-US" sz="1600" cap="all" spc="100" dirty="0">
                <a:solidFill>
                  <a:schemeClr val="accent6"/>
                </a:solidFill>
                <a:latin typeface="+mj-lt"/>
              </a:rPr>
              <a:t>Integration with Smartphone App:</a:t>
            </a:r>
          </a:p>
          <a:p>
            <a:r>
              <a:rPr lang="en-US" sz="2000" dirty="0">
                <a:solidFill>
                  <a:srgbClr val="D1D5DB"/>
                </a:solidFill>
                <a:latin typeface="Söhne"/>
              </a:rPr>
              <a:t>Enhancing versatility, the device connects with a smartphone app to expand functionality, enabling features like speech-to-text conversion and remote control options for seamless communication management.</a:t>
            </a:r>
            <a:endParaRPr lang="en-US" sz="2000" dirty="0"/>
          </a:p>
        </p:txBody>
      </p:sp>
      <p:sp>
        <p:nvSpPr>
          <p:cNvPr id="11" name="TextBox 10">
            <a:extLst>
              <a:ext uri="{FF2B5EF4-FFF2-40B4-BE49-F238E27FC236}">
                <a16:creationId xmlns:a16="http://schemas.microsoft.com/office/drawing/2014/main" id="{CDE7E9C8-220F-B8DA-FACD-D7567370E7A1}"/>
              </a:ext>
            </a:extLst>
          </p:cNvPr>
          <p:cNvSpPr txBox="1"/>
          <p:nvPr/>
        </p:nvSpPr>
        <p:spPr>
          <a:xfrm>
            <a:off x="1181100" y="3600013"/>
            <a:ext cx="6115050" cy="1569660"/>
          </a:xfrm>
          <a:prstGeom prst="rect">
            <a:avLst/>
          </a:prstGeom>
          <a:noFill/>
        </p:spPr>
        <p:txBody>
          <a:bodyPr wrap="square">
            <a:spAutoFit/>
          </a:bodyPr>
          <a:lstStyle/>
          <a:p>
            <a:r>
              <a:rPr lang="en-US" sz="1600" cap="all" spc="100" dirty="0">
                <a:solidFill>
                  <a:schemeClr val="accent6"/>
                </a:solidFill>
                <a:latin typeface="+mj-lt"/>
              </a:rPr>
              <a:t>Power Management:</a:t>
            </a:r>
          </a:p>
          <a:p>
            <a:r>
              <a:rPr lang="en-US" sz="2000" dirty="0">
                <a:solidFill>
                  <a:srgbClr val="D1D5DB"/>
                </a:solidFill>
                <a:latin typeface="Söhne"/>
              </a:rPr>
              <a:t>To optimize usability, </a:t>
            </a:r>
            <a:r>
              <a:rPr lang="en-US" sz="2000" dirty="0" err="1">
                <a:solidFill>
                  <a:srgbClr val="D1D5DB"/>
                </a:solidFill>
                <a:latin typeface="Söhne"/>
              </a:rPr>
              <a:t>MonoScribe</a:t>
            </a:r>
            <a:r>
              <a:rPr lang="en-US" sz="2000" dirty="0">
                <a:solidFill>
                  <a:srgbClr val="D1D5DB"/>
                </a:solidFill>
                <a:latin typeface="Söhne"/>
              </a:rPr>
              <a:t> implements efficient power management strategies, ensuring extended battery life for prolonged use without frequent recharging, crucial for its wearable and portable </a:t>
            </a:r>
            <a:r>
              <a:rPr lang="en-US" dirty="0"/>
              <a:t>nature.</a:t>
            </a:r>
          </a:p>
        </p:txBody>
      </p:sp>
      <p:sp>
        <p:nvSpPr>
          <p:cNvPr id="2" name="Footer Placeholder 3">
            <a:extLst>
              <a:ext uri="{FF2B5EF4-FFF2-40B4-BE49-F238E27FC236}">
                <a16:creationId xmlns:a16="http://schemas.microsoft.com/office/drawing/2014/main" id="{4556727C-93A5-0C82-BAFF-06DCEADCA6B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75895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2"/>
          <a:srcRect/>
          <a:stretch/>
        </p:blipFill>
        <p:spPr>
          <a:xfrm>
            <a:off x="0" y="0"/>
            <a:ext cx="5334461" cy="6867376"/>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27</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74906" y="432306"/>
            <a:ext cx="5184648" cy="46634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noProof="0" dirty="0"/>
              <a:t>SYSTEM FUNCTIONALITY</a:t>
            </a:r>
            <a:endParaRPr lang="en-US" dirty="0"/>
          </a:p>
        </p:txBody>
      </p:sp>
      <p:sp>
        <p:nvSpPr>
          <p:cNvPr id="6" name="TextBox 5">
            <a:extLst>
              <a:ext uri="{FF2B5EF4-FFF2-40B4-BE49-F238E27FC236}">
                <a16:creationId xmlns:a16="http://schemas.microsoft.com/office/drawing/2014/main" id="{E84D5457-C7C4-F942-7239-55A24C0BCFF3}"/>
              </a:ext>
            </a:extLst>
          </p:cNvPr>
          <p:cNvSpPr txBox="1"/>
          <p:nvPr/>
        </p:nvSpPr>
        <p:spPr>
          <a:xfrm>
            <a:off x="6958050" y="4867499"/>
            <a:ext cx="5111341" cy="132802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indent="0" fontAlgn="base">
              <a:lnSpc>
                <a:spcPct val="100000"/>
              </a:lnSpc>
              <a:spcBef>
                <a:spcPct val="0"/>
              </a:spcBef>
              <a:spcAft>
                <a:spcPct val="0"/>
              </a:spcAft>
              <a:buClrTx/>
              <a:buSzTx/>
              <a:tabLst/>
            </a:pPr>
            <a:r>
              <a:rPr lang="en-US" altLang="en-US" dirty="0"/>
              <a:t>Monitors and optimizes battery usage to extend the device's operational life, ensuring prolonged usability without frequent recharging.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5F892A33-9830-98F5-ACE7-A099C438C329}"/>
              </a:ext>
            </a:extLst>
          </p:cNvPr>
          <p:cNvSpPr txBox="1"/>
          <p:nvPr/>
        </p:nvSpPr>
        <p:spPr>
          <a:xfrm>
            <a:off x="6958050" y="822340"/>
            <a:ext cx="5111341"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t>Captures and processes text input from users, converting it into a format suitable for display.</a:t>
            </a:r>
            <a:endParaRPr lang="en-US" b="0" i="0" dirty="0">
              <a:solidFill>
                <a:srgbClr val="D1D5DB"/>
              </a:solidFill>
              <a:effectLst/>
              <a:latin typeface="Söhne"/>
            </a:endParaRPr>
          </a:p>
        </p:txBody>
      </p:sp>
      <p:sp>
        <p:nvSpPr>
          <p:cNvPr id="17" name="TextBox 16">
            <a:extLst>
              <a:ext uri="{FF2B5EF4-FFF2-40B4-BE49-F238E27FC236}">
                <a16:creationId xmlns:a16="http://schemas.microsoft.com/office/drawing/2014/main" id="{94325B1F-B39C-FA4E-B235-E5D9F9EBC041}"/>
              </a:ext>
            </a:extLst>
          </p:cNvPr>
          <p:cNvSpPr txBox="1"/>
          <p:nvPr/>
        </p:nvSpPr>
        <p:spPr>
          <a:xfrm>
            <a:off x="6958050" y="2775769"/>
            <a:ext cx="5111341" cy="102155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t>Translates and displays text in real-time on an OLED screen, ensuring clear and immediate communication.</a:t>
            </a:r>
            <a:endParaRPr lang="en-US" b="0" i="0" dirty="0">
              <a:solidFill>
                <a:srgbClr val="D1D5DB"/>
              </a:solidFill>
              <a:effectLst/>
              <a:latin typeface="Söhne"/>
            </a:endParaRPr>
          </a:p>
        </p:txBody>
      </p:sp>
      <p:pic>
        <p:nvPicPr>
          <p:cNvPr id="19" name="Graphic 18" descr="Lightbulb and gear with solid fill">
            <a:extLst>
              <a:ext uri="{FF2B5EF4-FFF2-40B4-BE49-F238E27FC236}">
                <a16:creationId xmlns:a16="http://schemas.microsoft.com/office/drawing/2014/main" id="{1B2C6E7D-D60A-0898-CA38-EDBC3E0C2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9056" y="722685"/>
            <a:ext cx="914400" cy="914400"/>
          </a:xfrm>
          <a:prstGeom prst="rect">
            <a:avLst/>
          </a:prstGeom>
        </p:spPr>
      </p:pic>
      <p:pic>
        <p:nvPicPr>
          <p:cNvPr id="21" name="Graphic 20" descr="Fingerprint with solid fill">
            <a:extLst>
              <a:ext uri="{FF2B5EF4-FFF2-40B4-BE49-F238E27FC236}">
                <a16:creationId xmlns:a16="http://schemas.microsoft.com/office/drawing/2014/main" id="{0351D4BC-5732-084B-5BED-E607DEF4B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568" y="2889195"/>
            <a:ext cx="927951" cy="927951"/>
          </a:xfrm>
          <a:prstGeom prst="rect">
            <a:avLst/>
          </a:prstGeom>
        </p:spPr>
      </p:pic>
      <p:pic>
        <p:nvPicPr>
          <p:cNvPr id="26" name="Graphic 25" descr="Warning with solid fill">
            <a:extLst>
              <a:ext uri="{FF2B5EF4-FFF2-40B4-BE49-F238E27FC236}">
                <a16:creationId xmlns:a16="http://schemas.microsoft.com/office/drawing/2014/main" id="{5889040B-E001-8400-C846-F626749D88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5568" y="5067536"/>
            <a:ext cx="927951" cy="927951"/>
          </a:xfrm>
          <a:prstGeom prst="rect">
            <a:avLst/>
          </a:prstGeom>
        </p:spPr>
      </p:pic>
      <p:sp>
        <p:nvSpPr>
          <p:cNvPr id="2" name="Footer Placeholder 3">
            <a:extLst>
              <a:ext uri="{FF2B5EF4-FFF2-40B4-BE49-F238E27FC236}">
                <a16:creationId xmlns:a16="http://schemas.microsoft.com/office/drawing/2014/main" id="{715D425D-8057-07DE-5526-504A89CB9928}"/>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3" name="Rectangle 1">
            <a:extLst>
              <a:ext uri="{FF2B5EF4-FFF2-40B4-BE49-F238E27FC236}">
                <a16:creationId xmlns:a16="http://schemas.microsoft.com/office/drawing/2014/main" id="{023C1B94-EDC6-9E4E-ABD5-3A22EBEA0EA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3"/>
          <a:srcRect/>
          <a:stretch/>
        </p:blipFill>
        <p:spPr>
          <a:xfrm>
            <a:off x="6857539" y="-9376"/>
            <a:ext cx="5334461" cy="6867376"/>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28</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932445" y="398853"/>
            <a:ext cx="5184648" cy="46634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noProof="0" dirty="0"/>
              <a:t>SYSTEM FUNCTIONALITY</a:t>
            </a:r>
            <a:endParaRPr lang="en-US" dirty="0"/>
          </a:p>
        </p:txBody>
      </p:sp>
      <p:sp>
        <p:nvSpPr>
          <p:cNvPr id="3" name="TextBox 2">
            <a:extLst>
              <a:ext uri="{FF2B5EF4-FFF2-40B4-BE49-F238E27FC236}">
                <a16:creationId xmlns:a16="http://schemas.microsoft.com/office/drawing/2014/main" id="{153AC5AF-FEAC-A7EC-351F-440DFAD67461}"/>
              </a:ext>
            </a:extLst>
          </p:cNvPr>
          <p:cNvSpPr txBox="1"/>
          <p:nvPr/>
        </p:nvSpPr>
        <p:spPr>
          <a:xfrm>
            <a:off x="356013" y="5028328"/>
            <a:ext cx="4662034" cy="102155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r>
              <a:rPr lang="en-US" dirty="0">
                <a:solidFill>
                  <a:srgbClr val="D1D5DB"/>
                </a:solidFill>
                <a:latin typeface="Söhne"/>
              </a:rPr>
              <a:t>Allows for easy firmware updates to keep the device up-to-date with the latest features, improvements, and security patches.</a:t>
            </a:r>
          </a:p>
        </p:txBody>
      </p:sp>
      <p:sp>
        <p:nvSpPr>
          <p:cNvPr id="5" name="TextBox 4">
            <a:extLst>
              <a:ext uri="{FF2B5EF4-FFF2-40B4-BE49-F238E27FC236}">
                <a16:creationId xmlns:a16="http://schemas.microsoft.com/office/drawing/2014/main" id="{756003D3-7D8B-8024-718E-45392CF783BE}"/>
              </a:ext>
            </a:extLst>
          </p:cNvPr>
          <p:cNvSpPr txBox="1"/>
          <p:nvPr/>
        </p:nvSpPr>
        <p:spPr>
          <a:xfrm>
            <a:off x="332837" y="96263"/>
            <a:ext cx="4685211" cy="19409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rgbClr val="D1D5DB"/>
                </a:solidFill>
                <a:latin typeface="Söhne"/>
              </a:rPr>
              <a:t>Facilitates communication with external devices, such as smartphones, via Wi-Fi, allowing for additional functionalities like speech-to-text conversion and remote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145E102-5EF1-1945-FE74-F4DF49D2E907}"/>
              </a:ext>
            </a:extLst>
          </p:cNvPr>
          <p:cNvSpPr txBox="1"/>
          <p:nvPr/>
        </p:nvSpPr>
        <p:spPr>
          <a:xfrm>
            <a:off x="332837" y="2591496"/>
            <a:ext cx="4685211" cy="132802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rgbClr val="D1D5DB"/>
                </a:solidFill>
                <a:latin typeface="Söhne"/>
              </a:rPr>
              <a:t>Implements data encryption and security measures to protect user information and ensure privacy during device operation.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Graphic 9" descr="Bar graph with upward trend with solid fill">
            <a:extLst>
              <a:ext uri="{FF2B5EF4-FFF2-40B4-BE49-F238E27FC236}">
                <a16:creationId xmlns:a16="http://schemas.microsoft.com/office/drawing/2014/main" id="{69726E69-9C56-CC15-53C1-47740615C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593" y="2798435"/>
            <a:ext cx="914400" cy="914400"/>
          </a:xfrm>
          <a:prstGeom prst="rect">
            <a:avLst/>
          </a:prstGeom>
        </p:spPr>
      </p:pic>
      <p:pic>
        <p:nvPicPr>
          <p:cNvPr id="12" name="Graphic 11" descr="Medical with solid fill">
            <a:extLst>
              <a:ext uri="{FF2B5EF4-FFF2-40B4-BE49-F238E27FC236}">
                <a16:creationId xmlns:a16="http://schemas.microsoft.com/office/drawing/2014/main" id="{B7F79B9A-060D-5BB2-0BAA-3F16F110FE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3392" y="609541"/>
            <a:ext cx="914400" cy="914400"/>
          </a:xfrm>
          <a:prstGeom prst="rect">
            <a:avLst/>
          </a:prstGeom>
        </p:spPr>
      </p:pic>
      <p:pic>
        <p:nvPicPr>
          <p:cNvPr id="15" name="Graphic 14" descr="Lightbulb with solid fill">
            <a:extLst>
              <a:ext uri="{FF2B5EF4-FFF2-40B4-BE49-F238E27FC236}">
                <a16:creationId xmlns:a16="http://schemas.microsoft.com/office/drawing/2014/main" id="{99AF2A1B-640D-FB2A-BC37-97EA989297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0593" y="5137934"/>
            <a:ext cx="914400" cy="914400"/>
          </a:xfrm>
          <a:prstGeom prst="rect">
            <a:avLst/>
          </a:prstGeom>
        </p:spPr>
      </p:pic>
      <p:sp>
        <p:nvSpPr>
          <p:cNvPr id="2" name="Footer Placeholder 3">
            <a:extLst>
              <a:ext uri="{FF2B5EF4-FFF2-40B4-BE49-F238E27FC236}">
                <a16:creationId xmlns:a16="http://schemas.microsoft.com/office/drawing/2014/main" id="{6C970FAD-C42A-2996-18F8-27122AB1C690}"/>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58900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1036629"/>
            <a:ext cx="6007099" cy="4784742"/>
          </a:xfrm>
        </p:spPr>
        <p:txBody>
          <a:bodyPr/>
          <a:lstStyle/>
          <a:p>
            <a:r>
              <a:rPr lang="en-US" dirty="0"/>
              <a:t>Implementation and technology</a:t>
            </a: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lstStyle/>
          <a:p>
            <a:r>
              <a:rPr lang="en-US" dirty="0"/>
              <a:t>- Software and Programming</a:t>
            </a: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593" y="4381581"/>
            <a:ext cx="5204192" cy="546815"/>
          </a:xfrm>
        </p:spPr>
        <p:txBody>
          <a:bodyPr>
            <a:normAutofit/>
          </a:bodyPr>
          <a:lstStyle/>
          <a:p>
            <a:r>
              <a:rPr lang="en-US" dirty="0"/>
              <a:t>- Integration with Web Interface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29</a:t>
            </a:fld>
            <a:endParaRPr lang="en-US" dirty="0"/>
          </a:p>
        </p:txBody>
      </p:sp>
      <p:sp>
        <p:nvSpPr>
          <p:cNvPr id="3" name="Text Placeholder 2">
            <a:extLst>
              <a:ext uri="{FF2B5EF4-FFF2-40B4-BE49-F238E27FC236}">
                <a16:creationId xmlns:a16="http://schemas.microsoft.com/office/drawing/2014/main" id="{9272D148-C0C1-4185-0016-AFF81DFE60ED}"/>
              </a:ext>
            </a:extLst>
          </p:cNvPr>
          <p:cNvSpPr>
            <a:spLocks noGrp="1"/>
          </p:cNvSpPr>
          <p:nvPr>
            <p:ph type="body" sz="quarter" idx="18"/>
          </p:nvPr>
        </p:nvSpPr>
        <p:spPr>
          <a:xfrm>
            <a:off x="729017" y="3136522"/>
            <a:ext cx="4771030" cy="377151"/>
          </a:xfrm>
        </p:spPr>
        <p:txBody>
          <a:bodyPr>
            <a:normAutofit/>
          </a:bodyPr>
          <a:lstStyle/>
          <a:p>
            <a:r>
              <a:rPr lang="en-US" dirty="0"/>
              <a:t>- Hardware Components</a:t>
            </a:r>
          </a:p>
        </p:txBody>
      </p:sp>
      <p:sp>
        <p:nvSpPr>
          <p:cNvPr id="2" name="Footer Placeholder 3">
            <a:extLst>
              <a:ext uri="{FF2B5EF4-FFF2-40B4-BE49-F238E27FC236}">
                <a16:creationId xmlns:a16="http://schemas.microsoft.com/office/drawing/2014/main" id="{C88F384A-BD68-6512-4B5D-3A6D5C66C060}"/>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67869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2" y="-9376"/>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6172198" y="619760"/>
            <a:ext cx="6019802" cy="5736589"/>
          </a:xfrm>
        </p:spPr>
        <p:txBody>
          <a:bodyPr/>
          <a:lstStyle/>
          <a:p>
            <a:r>
              <a:rPr lang="en-US" dirty="0"/>
              <a:t>agenda</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756824" y="741680"/>
            <a:ext cx="4850550" cy="5100320"/>
          </a:xfrm>
        </p:spPr>
        <p:txBody>
          <a:bodyPr>
            <a:normAutofit/>
          </a:bodyPr>
          <a:lstStyle/>
          <a:p>
            <a:endParaRPr lang="en-US" dirty="0"/>
          </a:p>
          <a:p>
            <a:endParaRPr lang="en-US" dirty="0"/>
          </a:p>
          <a:p>
            <a:endParaRPr lang="en-US" dirty="0"/>
          </a:p>
          <a:p>
            <a:pPr marL="342900" indent="-342900">
              <a:buFont typeface="+mj-lt"/>
              <a:buAutoNum type="arabicPeriod"/>
            </a:pPr>
            <a:r>
              <a:rPr lang="en-US" dirty="0"/>
              <a:t> Introduction</a:t>
            </a:r>
          </a:p>
          <a:p>
            <a:pPr marL="342900" indent="-342900">
              <a:buFont typeface="+mj-lt"/>
              <a:buAutoNum type="arabicPeriod"/>
            </a:pPr>
            <a:r>
              <a:rPr lang="en-US" dirty="0"/>
              <a:t> Problem Statement</a:t>
            </a:r>
          </a:p>
          <a:p>
            <a:pPr marL="342900" indent="-342900">
              <a:buFont typeface="+mj-lt"/>
              <a:buAutoNum type="arabicPeriod"/>
            </a:pPr>
            <a:r>
              <a:rPr lang="en-US" dirty="0"/>
              <a:t> System Architecture</a:t>
            </a:r>
          </a:p>
          <a:p>
            <a:pPr marL="342900" indent="-342900">
              <a:buFont typeface="+mj-lt"/>
              <a:buAutoNum type="arabicPeriod"/>
            </a:pPr>
            <a:r>
              <a:rPr lang="en-US" dirty="0"/>
              <a:t>System Functionality</a:t>
            </a:r>
          </a:p>
          <a:p>
            <a:pPr marL="342900" indent="-342900">
              <a:buFont typeface="+mj-lt"/>
              <a:buAutoNum type="arabicPeriod"/>
            </a:pPr>
            <a:r>
              <a:rPr lang="en-US" dirty="0"/>
              <a:t> Implementation and Technology</a:t>
            </a:r>
          </a:p>
          <a:p>
            <a:pPr marL="342900" indent="-342900">
              <a:buFont typeface="+mj-lt"/>
              <a:buAutoNum type="arabicPeriod"/>
            </a:pPr>
            <a:r>
              <a:rPr lang="en-US" dirty="0"/>
              <a:t> Benefits and Impact</a:t>
            </a:r>
          </a:p>
          <a:p>
            <a:pPr marL="342900" indent="-342900">
              <a:buFont typeface="+mj-lt"/>
              <a:buAutoNum type="arabicPeriod"/>
            </a:pPr>
            <a:r>
              <a:rPr lang="en-US" dirty="0"/>
              <a:t> Conclusion</a:t>
            </a:r>
          </a:p>
          <a:p>
            <a:endParaRPr lang="en-US" dirty="0"/>
          </a:p>
          <a:p>
            <a:r>
              <a:rPr lang="en-US" dirty="0"/>
              <a:t> Q&amp;A Session</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8" name="Footer Placeholder 3">
            <a:extLst>
              <a:ext uri="{FF2B5EF4-FFF2-40B4-BE49-F238E27FC236}">
                <a16:creationId xmlns:a16="http://schemas.microsoft.com/office/drawing/2014/main" id="{47AE6F74-C94E-FAA7-922E-B2474B8FDEB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42577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dirty="0"/>
          </a:p>
        </p:txBody>
      </p:sp>
      <p:sp>
        <p:nvSpPr>
          <p:cNvPr id="14" name="Title 13">
            <a:extLst>
              <a:ext uri="{FF2B5EF4-FFF2-40B4-BE49-F238E27FC236}">
                <a16:creationId xmlns:a16="http://schemas.microsoft.com/office/drawing/2014/main" id="{15A8A362-3B53-69D5-D9A0-83333AB5ED74}"/>
              </a:ext>
            </a:extLst>
          </p:cNvPr>
          <p:cNvSpPr>
            <a:spLocks noGrp="1"/>
          </p:cNvSpPr>
          <p:nvPr>
            <p:ph type="title"/>
          </p:nvPr>
        </p:nvSpPr>
        <p:spPr>
          <a:xfrm>
            <a:off x="739406" y="271719"/>
            <a:ext cx="4856634" cy="466344"/>
          </a:xfrm>
        </p:spPr>
        <p:txBody>
          <a:bodyPr/>
          <a:lstStyle/>
          <a:p>
            <a:r>
              <a:rPr lang="en-US" dirty="0"/>
              <a:t>Hardware components</a:t>
            </a:r>
          </a:p>
        </p:txBody>
      </p:sp>
      <p:sp>
        <p:nvSpPr>
          <p:cNvPr id="2" name="Footer Placeholder 3">
            <a:extLst>
              <a:ext uri="{FF2B5EF4-FFF2-40B4-BE49-F238E27FC236}">
                <a16:creationId xmlns:a16="http://schemas.microsoft.com/office/drawing/2014/main" id="{CED85387-3394-3F11-97E3-57927206DA5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3">
            <a:extLst>
              <a:ext uri="{FF2B5EF4-FFF2-40B4-BE49-F238E27FC236}">
                <a16:creationId xmlns:a16="http://schemas.microsoft.com/office/drawing/2014/main" id="{55228D09-8D28-1E86-990A-16743DD6CCEF}"/>
              </a:ext>
            </a:extLst>
          </p:cNvPr>
          <p:cNvSpPr/>
          <p:nvPr/>
        </p:nvSpPr>
        <p:spPr>
          <a:xfrm>
            <a:off x="442590" y="2001077"/>
            <a:ext cx="5653410" cy="396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ESP8266 or ESP32 (Microcontroller Unit)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OLED Display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Battery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Power Management Circuitry</a:t>
            </a:r>
          </a:p>
          <a:p>
            <a:pPr algn="ctr"/>
            <a:endParaRPr lang="en-US" sz="2800" dirty="0"/>
          </a:p>
        </p:txBody>
      </p:sp>
      <p:pic>
        <p:nvPicPr>
          <p:cNvPr id="5" name="image9.png">
            <a:extLst>
              <a:ext uri="{FF2B5EF4-FFF2-40B4-BE49-F238E27FC236}">
                <a16:creationId xmlns:a16="http://schemas.microsoft.com/office/drawing/2014/main" id="{2A7FE1FD-9235-0329-9AE6-A7B60C74C54F}"/>
              </a:ext>
            </a:extLst>
          </p:cNvPr>
          <p:cNvPicPr>
            <a:picLocks noChangeAspect="1"/>
          </p:cNvPicPr>
          <p:nvPr/>
        </p:nvPicPr>
        <p:blipFill>
          <a:blip r:embed="rId2" cstate="print"/>
          <a:stretch>
            <a:fillRect/>
          </a:stretch>
        </p:blipFill>
        <p:spPr>
          <a:xfrm>
            <a:off x="7254005" y="3005964"/>
            <a:ext cx="3753485" cy="1952625"/>
          </a:xfrm>
          <a:prstGeom prst="rect">
            <a:avLst/>
          </a:prstGeom>
        </p:spPr>
      </p:pic>
    </p:spTree>
    <p:extLst>
      <p:ext uri="{BB962C8B-B14F-4D97-AF65-F5344CB8AC3E}">
        <p14:creationId xmlns:p14="http://schemas.microsoft.com/office/powerpoint/2010/main" val="309442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31</a:t>
            </a:fld>
            <a:endParaRPr lang="en-US" dirty="0"/>
          </a:p>
        </p:txBody>
      </p:sp>
      <p:sp>
        <p:nvSpPr>
          <p:cNvPr id="14" name="Title 13">
            <a:extLst>
              <a:ext uri="{FF2B5EF4-FFF2-40B4-BE49-F238E27FC236}">
                <a16:creationId xmlns:a16="http://schemas.microsoft.com/office/drawing/2014/main" id="{15A8A362-3B53-69D5-D9A0-83333AB5ED74}"/>
              </a:ext>
            </a:extLst>
          </p:cNvPr>
          <p:cNvSpPr>
            <a:spLocks noGrp="1"/>
          </p:cNvSpPr>
          <p:nvPr>
            <p:ph type="title"/>
          </p:nvPr>
        </p:nvSpPr>
        <p:spPr>
          <a:xfrm>
            <a:off x="739406" y="271719"/>
            <a:ext cx="4856634" cy="466344"/>
          </a:xfrm>
        </p:spPr>
        <p:txBody>
          <a:bodyPr/>
          <a:lstStyle/>
          <a:p>
            <a:r>
              <a:rPr lang="en-US" dirty="0"/>
              <a:t>Hardware components</a:t>
            </a:r>
          </a:p>
        </p:txBody>
      </p:sp>
      <p:sp>
        <p:nvSpPr>
          <p:cNvPr id="2" name="Footer Placeholder 3">
            <a:extLst>
              <a:ext uri="{FF2B5EF4-FFF2-40B4-BE49-F238E27FC236}">
                <a16:creationId xmlns:a16="http://schemas.microsoft.com/office/drawing/2014/main" id="{CED85387-3394-3F11-97E3-57927206DA5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3">
            <a:extLst>
              <a:ext uri="{FF2B5EF4-FFF2-40B4-BE49-F238E27FC236}">
                <a16:creationId xmlns:a16="http://schemas.microsoft.com/office/drawing/2014/main" id="{55228D09-8D28-1E86-990A-16743DD6CCEF}"/>
              </a:ext>
            </a:extLst>
          </p:cNvPr>
          <p:cNvSpPr/>
          <p:nvPr/>
        </p:nvSpPr>
        <p:spPr>
          <a:xfrm>
            <a:off x="6185452" y="1974573"/>
            <a:ext cx="5653410" cy="396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Buttons or Touch Sensors</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Wi-Fi Module</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Motion Sensors (Optional)</a:t>
            </a:r>
          </a:p>
          <a:p>
            <a:pPr marL="0" marR="0" lvl="0" indent="0" algn="r"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Housing or Enclosure </a:t>
            </a:r>
          </a:p>
          <a:p>
            <a:pPr algn="r"/>
            <a:endParaRPr lang="en-US" sz="2800" dirty="0"/>
          </a:p>
        </p:txBody>
      </p:sp>
      <p:pic>
        <p:nvPicPr>
          <p:cNvPr id="5" name="image13.jpeg">
            <a:extLst>
              <a:ext uri="{FF2B5EF4-FFF2-40B4-BE49-F238E27FC236}">
                <a16:creationId xmlns:a16="http://schemas.microsoft.com/office/drawing/2014/main" id="{077E592A-861C-E4DD-29CA-07B82A9A7944}"/>
              </a:ext>
            </a:extLst>
          </p:cNvPr>
          <p:cNvPicPr>
            <a:picLocks noChangeAspect="1"/>
          </p:cNvPicPr>
          <p:nvPr/>
        </p:nvPicPr>
        <p:blipFill>
          <a:blip r:embed="rId2" cstate="print"/>
          <a:stretch>
            <a:fillRect/>
          </a:stretch>
        </p:blipFill>
        <p:spPr>
          <a:xfrm>
            <a:off x="739406" y="3585210"/>
            <a:ext cx="1478280" cy="1478280"/>
          </a:xfrm>
          <a:prstGeom prst="rect">
            <a:avLst/>
          </a:prstGeom>
        </p:spPr>
      </p:pic>
      <p:pic>
        <p:nvPicPr>
          <p:cNvPr id="6" name="image14.jpeg">
            <a:extLst>
              <a:ext uri="{FF2B5EF4-FFF2-40B4-BE49-F238E27FC236}">
                <a16:creationId xmlns:a16="http://schemas.microsoft.com/office/drawing/2014/main" id="{61D23B85-DF2F-8299-DE25-7A475E458991}"/>
              </a:ext>
            </a:extLst>
          </p:cNvPr>
          <p:cNvPicPr>
            <a:picLocks noChangeAspect="1"/>
          </p:cNvPicPr>
          <p:nvPr/>
        </p:nvPicPr>
        <p:blipFill>
          <a:blip r:embed="rId3" cstate="print"/>
          <a:stretch>
            <a:fillRect/>
          </a:stretch>
        </p:blipFill>
        <p:spPr>
          <a:xfrm>
            <a:off x="2615979" y="1894936"/>
            <a:ext cx="2245360" cy="1652270"/>
          </a:xfrm>
          <a:prstGeom prst="rect">
            <a:avLst/>
          </a:prstGeom>
        </p:spPr>
      </p:pic>
      <p:pic>
        <p:nvPicPr>
          <p:cNvPr id="7" name="image10.jpeg">
            <a:extLst>
              <a:ext uri="{FF2B5EF4-FFF2-40B4-BE49-F238E27FC236}">
                <a16:creationId xmlns:a16="http://schemas.microsoft.com/office/drawing/2014/main" id="{A22AF521-77D0-DE5B-B9FD-9D1DC3C8D0AB}"/>
              </a:ext>
            </a:extLst>
          </p:cNvPr>
          <p:cNvPicPr>
            <a:picLocks noChangeAspect="1"/>
          </p:cNvPicPr>
          <p:nvPr/>
        </p:nvPicPr>
        <p:blipFill>
          <a:blip r:embed="rId4" cstate="print"/>
          <a:stretch>
            <a:fillRect/>
          </a:stretch>
        </p:blipFill>
        <p:spPr>
          <a:xfrm>
            <a:off x="482462" y="1297940"/>
            <a:ext cx="1304925" cy="1304925"/>
          </a:xfrm>
          <a:prstGeom prst="rect">
            <a:avLst/>
          </a:prstGeom>
        </p:spPr>
      </p:pic>
      <p:pic>
        <p:nvPicPr>
          <p:cNvPr id="8" name="image12.jpeg">
            <a:extLst>
              <a:ext uri="{FF2B5EF4-FFF2-40B4-BE49-F238E27FC236}">
                <a16:creationId xmlns:a16="http://schemas.microsoft.com/office/drawing/2014/main" id="{A1817965-8087-B711-9E8F-E1B7594230A6}"/>
              </a:ext>
            </a:extLst>
          </p:cNvPr>
          <p:cNvPicPr>
            <a:picLocks noChangeAspect="1"/>
          </p:cNvPicPr>
          <p:nvPr/>
        </p:nvPicPr>
        <p:blipFill>
          <a:blip r:embed="rId5" cstate="print"/>
          <a:stretch>
            <a:fillRect/>
          </a:stretch>
        </p:blipFill>
        <p:spPr>
          <a:xfrm>
            <a:off x="3883826" y="4290424"/>
            <a:ext cx="1323340" cy="1322705"/>
          </a:xfrm>
          <a:prstGeom prst="rect">
            <a:avLst/>
          </a:prstGeom>
        </p:spPr>
      </p:pic>
    </p:spTree>
    <p:extLst>
      <p:ext uri="{BB962C8B-B14F-4D97-AF65-F5344CB8AC3E}">
        <p14:creationId xmlns:p14="http://schemas.microsoft.com/office/powerpoint/2010/main" val="3869338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32</a:t>
            </a:fld>
            <a:endParaRPr lang="en-US" dirty="0"/>
          </a:p>
        </p:txBody>
      </p:sp>
      <p:sp>
        <p:nvSpPr>
          <p:cNvPr id="5" name="Footer Placeholder 3">
            <a:extLst>
              <a:ext uri="{FF2B5EF4-FFF2-40B4-BE49-F238E27FC236}">
                <a16:creationId xmlns:a16="http://schemas.microsoft.com/office/drawing/2014/main" id="{6773190D-9AB4-1033-58B3-BFD88ABC4EB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8" name="Title 13">
            <a:extLst>
              <a:ext uri="{FF2B5EF4-FFF2-40B4-BE49-F238E27FC236}">
                <a16:creationId xmlns:a16="http://schemas.microsoft.com/office/drawing/2014/main" id="{6EB082AE-C034-CCDA-19CE-A3BFC5963430}"/>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a:t>software components</a:t>
            </a:r>
          </a:p>
        </p:txBody>
      </p:sp>
      <p:pic>
        <p:nvPicPr>
          <p:cNvPr id="9" name="image15.jpeg">
            <a:extLst>
              <a:ext uri="{FF2B5EF4-FFF2-40B4-BE49-F238E27FC236}">
                <a16:creationId xmlns:a16="http://schemas.microsoft.com/office/drawing/2014/main" id="{0844D02C-CF38-3413-E25B-501DA640C390}"/>
              </a:ext>
            </a:extLst>
          </p:cNvPr>
          <p:cNvPicPr>
            <a:picLocks noChangeAspect="1"/>
          </p:cNvPicPr>
          <p:nvPr/>
        </p:nvPicPr>
        <p:blipFill>
          <a:blip r:embed="rId2" cstate="print"/>
          <a:stretch>
            <a:fillRect/>
          </a:stretch>
        </p:blipFill>
        <p:spPr>
          <a:xfrm>
            <a:off x="739406" y="1431234"/>
            <a:ext cx="5727755" cy="4635177"/>
          </a:xfrm>
          <a:prstGeom prst="rect">
            <a:avLst/>
          </a:prstGeom>
        </p:spPr>
      </p:pic>
      <p:sp>
        <p:nvSpPr>
          <p:cNvPr id="10" name="Rectangle 9">
            <a:extLst>
              <a:ext uri="{FF2B5EF4-FFF2-40B4-BE49-F238E27FC236}">
                <a16:creationId xmlns:a16="http://schemas.microsoft.com/office/drawing/2014/main" id="{7C76A8AD-48F8-2DE3-2B20-8A36BEBC9E64}"/>
              </a:ext>
            </a:extLst>
          </p:cNvPr>
          <p:cNvSpPr/>
          <p:nvPr/>
        </p:nvSpPr>
        <p:spPr>
          <a:xfrm>
            <a:off x="7885044" y="1721239"/>
            <a:ext cx="3567550" cy="4055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Firmware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User Interface (UI) Software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Text Processing Algorithms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Communication Protocols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Power Management Software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Integration APIs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Testing and Debugging Tools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Security Measures </a:t>
            </a:r>
          </a:p>
          <a:p>
            <a:pPr algn="ctr"/>
            <a:endParaRPr lang="en-US" sz="2000" dirty="0"/>
          </a:p>
        </p:txBody>
      </p:sp>
    </p:spTree>
    <p:extLst>
      <p:ext uri="{BB962C8B-B14F-4D97-AF65-F5344CB8AC3E}">
        <p14:creationId xmlns:p14="http://schemas.microsoft.com/office/powerpoint/2010/main" val="237253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33</a:t>
            </a:fld>
            <a:endParaRPr lang="en-US" dirty="0"/>
          </a:p>
        </p:txBody>
      </p:sp>
      <p:sp>
        <p:nvSpPr>
          <p:cNvPr id="5" name="Title 13">
            <a:extLst>
              <a:ext uri="{FF2B5EF4-FFF2-40B4-BE49-F238E27FC236}">
                <a16:creationId xmlns:a16="http://schemas.microsoft.com/office/drawing/2014/main" id="{8BF5A90A-8F7B-BCC0-F2E9-5274E1A61545}"/>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a:t>Integration with Web Interface ​</a:t>
            </a:r>
          </a:p>
          <a:p>
            <a:endParaRPr lang="en-US" dirty="0"/>
          </a:p>
        </p:txBody>
      </p:sp>
      <p:sp>
        <p:nvSpPr>
          <p:cNvPr id="6" name="Footer Placeholder 3">
            <a:extLst>
              <a:ext uri="{FF2B5EF4-FFF2-40B4-BE49-F238E27FC236}">
                <a16:creationId xmlns:a16="http://schemas.microsoft.com/office/drawing/2014/main" id="{953D6698-7D74-4BA1-6404-D521B3D4ABF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10" name="TextBox 9">
            <a:extLst>
              <a:ext uri="{FF2B5EF4-FFF2-40B4-BE49-F238E27FC236}">
                <a16:creationId xmlns:a16="http://schemas.microsoft.com/office/drawing/2014/main" id="{E4E5B146-8EDB-8D68-780C-F4D45FB5221C}"/>
              </a:ext>
            </a:extLst>
          </p:cNvPr>
          <p:cNvSpPr txBox="1"/>
          <p:nvPr/>
        </p:nvSpPr>
        <p:spPr>
          <a:xfrm>
            <a:off x="380998" y="1401724"/>
            <a:ext cx="11158332" cy="4524315"/>
          </a:xfrm>
          <a:prstGeom prst="rect">
            <a:avLst/>
          </a:prstGeom>
          <a:noFill/>
        </p:spPr>
        <p:txBody>
          <a:bodyPr wrap="square">
            <a:spAutoFit/>
          </a:bodyPr>
          <a:lstStyle/>
          <a:p>
            <a:pPr>
              <a:buFont typeface="+mj-lt"/>
              <a:buAutoNum type="arabicPeriod"/>
            </a:pPr>
            <a:r>
              <a:rPr lang="en-US" b="1" dirty="0">
                <a:solidFill>
                  <a:schemeClr val="bg1"/>
                </a:solidFill>
              </a:rPr>
              <a:t>Web Server Software:</a:t>
            </a:r>
            <a:r>
              <a:rPr lang="en-US" dirty="0">
                <a:solidFill>
                  <a:schemeClr val="bg1"/>
                </a:solidFill>
              </a:rPr>
              <a:t> Handles incoming requests from </a:t>
            </a:r>
            <a:r>
              <a:rPr lang="en-US" dirty="0" err="1">
                <a:solidFill>
                  <a:schemeClr val="bg1"/>
                </a:solidFill>
              </a:rPr>
              <a:t>MonoScribe</a:t>
            </a:r>
            <a:r>
              <a:rPr lang="en-US" dirty="0">
                <a:solidFill>
                  <a:schemeClr val="bg1"/>
                </a:solidFill>
              </a:rPr>
              <a:t> for data transmission and interaction.</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RESTful APIs:</a:t>
            </a:r>
            <a:r>
              <a:rPr lang="en-US" dirty="0">
                <a:solidFill>
                  <a:schemeClr val="bg1"/>
                </a:solidFill>
              </a:rPr>
              <a:t> Facilitates communication between the web server and </a:t>
            </a:r>
            <a:r>
              <a:rPr lang="en-US" dirty="0" err="1">
                <a:solidFill>
                  <a:schemeClr val="bg1"/>
                </a:solidFill>
              </a:rPr>
              <a:t>MonoScribe</a:t>
            </a:r>
            <a:r>
              <a:rPr lang="en-US" dirty="0">
                <a:solidFill>
                  <a:schemeClr val="bg1"/>
                </a:solidFill>
              </a:rPr>
              <a:t>, allowing for data exchange and control.</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Data Parsing and Formatting:</a:t>
            </a:r>
            <a:r>
              <a:rPr lang="en-US" dirty="0">
                <a:solidFill>
                  <a:schemeClr val="bg1"/>
                </a:solidFill>
              </a:rPr>
              <a:t> Converts data from </a:t>
            </a:r>
            <a:r>
              <a:rPr lang="en-US" dirty="0" err="1">
                <a:solidFill>
                  <a:schemeClr val="bg1"/>
                </a:solidFill>
              </a:rPr>
              <a:t>MonoScribe</a:t>
            </a:r>
            <a:r>
              <a:rPr lang="en-US" dirty="0">
                <a:solidFill>
                  <a:schemeClr val="bg1"/>
                </a:solidFill>
              </a:rPr>
              <a:t> into formats suitable for web display and interaction.</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Authentication and Security:</a:t>
            </a:r>
            <a:r>
              <a:rPr lang="en-US" dirty="0">
                <a:solidFill>
                  <a:schemeClr val="bg1"/>
                </a:solidFill>
              </a:rPr>
              <a:t> Ensures secure and authenticated access to the web interface, maintaining user privacy and data integrity.</a:t>
            </a:r>
          </a:p>
          <a:p>
            <a:pPr>
              <a:buFont typeface="+mj-lt"/>
              <a:buAutoNum type="arabicPeriod"/>
            </a:pPr>
            <a:endParaRPr lang="en-US" dirty="0">
              <a:solidFill>
                <a:schemeClr val="bg1"/>
              </a:solidFill>
            </a:endParaRPr>
          </a:p>
          <a:p>
            <a:pPr>
              <a:buFont typeface="+mj-lt"/>
              <a:buAutoNum type="arabicPeriod"/>
            </a:pPr>
            <a:r>
              <a:rPr lang="en-US" b="1" dirty="0">
                <a:solidFill>
                  <a:schemeClr val="bg1"/>
                </a:solidFill>
              </a:rPr>
              <a:t>Real-Time Data Updates:</a:t>
            </a:r>
            <a:r>
              <a:rPr lang="en-US" dirty="0">
                <a:solidFill>
                  <a:schemeClr val="bg1"/>
                </a:solidFill>
              </a:rPr>
              <a:t> Enables seamless, real-time updates between </a:t>
            </a:r>
            <a:r>
              <a:rPr lang="en-US" dirty="0" err="1">
                <a:solidFill>
                  <a:schemeClr val="bg1"/>
                </a:solidFill>
              </a:rPr>
              <a:t>MonoScribe</a:t>
            </a:r>
            <a:r>
              <a:rPr lang="en-US" dirty="0">
                <a:solidFill>
                  <a:schemeClr val="bg1"/>
                </a:solidFill>
              </a:rPr>
              <a:t> and the web interface, ensuring synchronized information display.</a:t>
            </a:r>
          </a:p>
          <a:p>
            <a:endParaRPr lang="en-US" dirty="0">
              <a:solidFill>
                <a:schemeClr val="bg1"/>
              </a:solidFill>
            </a:endParaRPr>
          </a:p>
          <a:p>
            <a:r>
              <a:rPr lang="en-US" dirty="0">
                <a:solidFill>
                  <a:schemeClr val="bg1"/>
                </a:solidFill>
              </a:rPr>
              <a:t>These components collectively enable </a:t>
            </a:r>
            <a:r>
              <a:rPr lang="en-US" dirty="0" err="1">
                <a:solidFill>
                  <a:schemeClr val="bg1"/>
                </a:solidFill>
              </a:rPr>
              <a:t>MonoScribe</a:t>
            </a:r>
            <a:r>
              <a:rPr lang="en-US" dirty="0">
                <a:solidFill>
                  <a:schemeClr val="bg1"/>
                </a:solidFill>
              </a:rPr>
              <a:t> to interface effectively with a web environment, enhancing its functionality and usability in various applications.</a:t>
            </a: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34</a:t>
            </a:fld>
            <a:endParaRPr lang="en-US" dirty="0"/>
          </a:p>
        </p:txBody>
      </p:sp>
      <p:sp>
        <p:nvSpPr>
          <p:cNvPr id="5" name="Title 13">
            <a:extLst>
              <a:ext uri="{FF2B5EF4-FFF2-40B4-BE49-F238E27FC236}">
                <a16:creationId xmlns:a16="http://schemas.microsoft.com/office/drawing/2014/main" id="{8BF5A90A-8F7B-BCC0-F2E9-5274E1A61545}"/>
              </a:ext>
            </a:extLst>
          </p:cNvPr>
          <p:cNvSpPr txBox="1">
            <a:spLocks/>
          </p:cNvSpPr>
          <p:nvPr/>
        </p:nvSpPr>
        <p:spPr>
          <a:xfrm>
            <a:off x="739406" y="271719"/>
            <a:ext cx="4856634" cy="466344"/>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a:t>Integration with Web Interface ​</a:t>
            </a:r>
          </a:p>
          <a:p>
            <a:endParaRPr lang="en-US" dirty="0"/>
          </a:p>
        </p:txBody>
      </p:sp>
      <p:sp>
        <p:nvSpPr>
          <p:cNvPr id="6" name="Footer Placeholder 3">
            <a:extLst>
              <a:ext uri="{FF2B5EF4-FFF2-40B4-BE49-F238E27FC236}">
                <a16:creationId xmlns:a16="http://schemas.microsoft.com/office/drawing/2014/main" id="{953D6698-7D74-4BA1-6404-D521B3D4ABF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pic>
        <p:nvPicPr>
          <p:cNvPr id="3" name="Picture 2">
            <a:extLst>
              <a:ext uri="{FF2B5EF4-FFF2-40B4-BE49-F238E27FC236}">
                <a16:creationId xmlns:a16="http://schemas.microsoft.com/office/drawing/2014/main" id="{E27C9D84-5C51-80CD-38A9-76540481D06E}"/>
              </a:ext>
            </a:extLst>
          </p:cNvPr>
          <p:cNvPicPr>
            <a:picLocks noChangeAspect="1"/>
          </p:cNvPicPr>
          <p:nvPr/>
        </p:nvPicPr>
        <p:blipFill>
          <a:blip r:embed="rId2"/>
          <a:stretch>
            <a:fillRect/>
          </a:stretch>
        </p:blipFill>
        <p:spPr>
          <a:xfrm>
            <a:off x="2067746" y="1501869"/>
            <a:ext cx="8056507" cy="4315836"/>
          </a:xfrm>
          <a:prstGeom prst="rect">
            <a:avLst/>
          </a:prstGeom>
        </p:spPr>
      </p:pic>
    </p:spTree>
    <p:extLst>
      <p:ext uri="{BB962C8B-B14F-4D97-AF65-F5344CB8AC3E}">
        <p14:creationId xmlns:p14="http://schemas.microsoft.com/office/powerpoint/2010/main" val="3575095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srcRect/>
          <a:stretch/>
        </p:blipFill>
        <p:spPr>
          <a:xfrm>
            <a:off x="76054"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120242" y="1036629"/>
            <a:ext cx="7304210" cy="4784742"/>
          </a:xfrm>
        </p:spPr>
        <p:txBody>
          <a:bodyPr/>
          <a:lstStyle/>
          <a:p>
            <a:br>
              <a:rPr lang="en-US" dirty="0"/>
            </a:br>
            <a:br>
              <a:rPr lang="en-US" dirty="0"/>
            </a:br>
            <a:br>
              <a:rPr lang="en-US" dirty="0"/>
            </a:br>
            <a:br>
              <a:rPr lang="en-US" dirty="0"/>
            </a:br>
            <a:r>
              <a:rPr lang="en-US" dirty="0"/>
              <a:t>Benefits and Impact: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35</a:t>
            </a:fld>
            <a:endParaRPr lang="en-US" dirty="0"/>
          </a:p>
        </p:txBody>
      </p:sp>
      <p:sp>
        <p:nvSpPr>
          <p:cNvPr id="2" name="Footer Placeholder 3">
            <a:extLst>
              <a:ext uri="{FF2B5EF4-FFF2-40B4-BE49-F238E27FC236}">
                <a16:creationId xmlns:a16="http://schemas.microsoft.com/office/drawing/2014/main" id="{0A5DF3D2-17B5-59F1-F8A0-B57E3E96F0FA}"/>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10183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Benefits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36</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R="0" lvl="0" fontAlgn="base">
              <a:spcAft>
                <a:spcPct val="0"/>
              </a:spcAft>
              <a:buClrTx/>
              <a:buSzTx/>
              <a:tabLst/>
            </a:pPr>
            <a:r>
              <a:rPr lang="en-US" altLang="en-US" sz="2400" b="1" dirty="0">
                <a:solidFill>
                  <a:srgbClr val="D1D5DB"/>
                </a:solidFill>
                <a:latin typeface="Söhne"/>
              </a:rPr>
              <a:t>Enhanced Communication: </a:t>
            </a:r>
            <a:r>
              <a:rPr lang="en-US" altLang="en-US" sz="2400" dirty="0">
                <a:solidFill>
                  <a:srgbClr val="D1D5DB"/>
                </a:solidFill>
                <a:latin typeface="Söhne"/>
              </a:rPr>
              <a:t>Provides deaf individuals with a tool to understand and engage in conversations more effectively by converting spoken or signed language into readable text.</a:t>
            </a:r>
          </a:p>
          <a:p>
            <a:pPr marR="0" lvl="0" fontAlgn="base">
              <a:spcAft>
                <a:spcPct val="0"/>
              </a:spcAft>
              <a:buClrTx/>
              <a:buSzTx/>
              <a:tabLst/>
            </a:pPr>
            <a:r>
              <a:rPr lang="en-US" altLang="en-US" sz="2400" b="1" dirty="0">
                <a:solidFill>
                  <a:srgbClr val="D1D5DB"/>
                </a:solidFill>
                <a:latin typeface="Söhne"/>
              </a:rPr>
              <a:t>Accessibility: </a:t>
            </a:r>
            <a:r>
              <a:rPr lang="en-US" altLang="en-US" sz="2400" dirty="0">
                <a:solidFill>
                  <a:srgbClr val="D1D5DB"/>
                </a:solidFill>
                <a:latin typeface="Söhne"/>
              </a:rPr>
              <a:t>Improves accessibility to information and communication in various environments, including educational settings, workplaces, and social interactions.</a:t>
            </a:r>
          </a:p>
        </p:txBody>
      </p:sp>
      <p:sp>
        <p:nvSpPr>
          <p:cNvPr id="9" name="Content Placeholder 8">
            <a:extLst>
              <a:ext uri="{FF2B5EF4-FFF2-40B4-BE49-F238E27FC236}">
                <a16:creationId xmlns:a16="http://schemas.microsoft.com/office/drawing/2014/main" id="{FF0AAF9F-6454-05EE-508F-BE753BBD32EB}"/>
              </a:ext>
            </a:extLst>
          </p:cNvPr>
          <p:cNvSpPr>
            <a:spLocks noGrp="1"/>
          </p:cNvSpPr>
          <p:nvPr>
            <p:ph sz="quarter" idx="39"/>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fontAlgn="base">
              <a:spcAft>
                <a:spcPct val="0"/>
              </a:spcAft>
            </a:pPr>
            <a:r>
              <a:rPr lang="en-US" altLang="en-US" b="1" dirty="0">
                <a:solidFill>
                  <a:srgbClr val="D1D5DB"/>
                </a:solidFill>
                <a:latin typeface="Söhne"/>
              </a:rPr>
              <a:t>Independence: </a:t>
            </a:r>
            <a:r>
              <a:rPr lang="en-US" altLang="en-US" dirty="0">
                <a:solidFill>
                  <a:srgbClr val="D1D5DB"/>
                </a:solidFill>
                <a:latin typeface="Söhne"/>
              </a:rPr>
              <a:t>Promotes independence by reducing reliance on intermediaries for communication, empowering deaf individuals to express themselves autonomously.</a:t>
            </a:r>
          </a:p>
          <a:p>
            <a:pPr fontAlgn="base">
              <a:spcAft>
                <a:spcPct val="0"/>
              </a:spcAft>
            </a:pPr>
            <a:r>
              <a:rPr lang="en-US" altLang="en-US" b="1" dirty="0">
                <a:solidFill>
                  <a:srgbClr val="D1D5DB"/>
                </a:solidFill>
                <a:latin typeface="Söhne"/>
              </a:rPr>
              <a:t>Real-Time Interaction: </a:t>
            </a:r>
            <a:r>
              <a:rPr lang="en-US" altLang="en-US" dirty="0">
                <a:solidFill>
                  <a:srgbClr val="D1D5DB"/>
                </a:solidFill>
                <a:latin typeface="Söhne"/>
              </a:rPr>
              <a:t>Facilitates real-time interaction by displaying translated text promptly, enabling immediate responses and participation in conversations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 name="Footer Placeholder 3">
            <a:extLst>
              <a:ext uri="{FF2B5EF4-FFF2-40B4-BE49-F238E27FC236}">
                <a16:creationId xmlns:a16="http://schemas.microsoft.com/office/drawing/2014/main" id="{93D0921B-2739-F99D-97FB-9F27E0F84B0F}"/>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43330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Benefits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37</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xfrm>
            <a:off x="3652097" y="2658198"/>
            <a:ext cx="4992567" cy="168851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400" b="1" dirty="0">
                <a:solidFill>
                  <a:srgbClr val="D1D5DB"/>
                </a:solidFill>
                <a:latin typeface="Söhne"/>
              </a:rPr>
              <a:t>Versatility: </a:t>
            </a:r>
            <a:r>
              <a:rPr lang="en-US" sz="2200" dirty="0">
                <a:solidFill>
                  <a:srgbClr val="D1D5DB"/>
                </a:solidFill>
                <a:latin typeface="Söhne"/>
              </a:rPr>
              <a:t>Can be adapted for different languages and communication styles, catering to diverse user needs and preferences.</a:t>
            </a:r>
          </a:p>
        </p:txBody>
      </p:sp>
      <p:sp>
        <p:nvSpPr>
          <p:cNvPr id="2" name="Footer Placeholder 3">
            <a:extLst>
              <a:ext uri="{FF2B5EF4-FFF2-40B4-BE49-F238E27FC236}">
                <a16:creationId xmlns:a16="http://schemas.microsoft.com/office/drawing/2014/main" id="{662E10E5-D69D-DBAC-24EC-607D74542A4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15661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Potential impact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38</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R="0" lvl="0" fontAlgn="base">
              <a:spcAft>
                <a:spcPct val="0"/>
              </a:spcAft>
              <a:buClrTx/>
              <a:buSzTx/>
              <a:tabLst/>
            </a:pPr>
            <a:r>
              <a:rPr lang="en-US" altLang="en-US" sz="2400" b="1" dirty="0">
                <a:solidFill>
                  <a:srgbClr val="D1D5DB"/>
                </a:solidFill>
                <a:latin typeface="Söhne"/>
              </a:rPr>
              <a:t>Social Inclusion: </a:t>
            </a:r>
            <a:r>
              <a:rPr lang="en-US" altLang="en-US" sz="2400" dirty="0">
                <a:solidFill>
                  <a:srgbClr val="D1D5DB"/>
                </a:solidFill>
                <a:latin typeface="Söhne"/>
              </a:rPr>
              <a:t>Fosters social inclusion by bridging communication gaps between deaf and hearing individuals, promoting understanding and cooperation.</a:t>
            </a:r>
          </a:p>
          <a:p>
            <a:pPr marR="0" lvl="0" fontAlgn="base">
              <a:spcAft>
                <a:spcPct val="0"/>
              </a:spcAft>
              <a:buClrTx/>
              <a:buSzTx/>
              <a:tabLst/>
            </a:pPr>
            <a:r>
              <a:rPr lang="en-US" altLang="en-US" sz="2400" b="1" dirty="0">
                <a:solidFill>
                  <a:srgbClr val="D1D5DB"/>
                </a:solidFill>
                <a:latin typeface="Söhne"/>
              </a:rPr>
              <a:t>Educational Support: </a:t>
            </a:r>
            <a:r>
              <a:rPr lang="en-US" altLang="en-US" sz="2400" dirty="0">
                <a:solidFill>
                  <a:srgbClr val="D1D5DB"/>
                </a:solidFill>
                <a:latin typeface="Söhne"/>
              </a:rPr>
              <a:t>Enhances educational opportunities by facilitating communication between deaf students and teachers, improving learning experiences and outcomes.</a:t>
            </a:r>
          </a:p>
        </p:txBody>
      </p:sp>
      <p:sp>
        <p:nvSpPr>
          <p:cNvPr id="9" name="Content Placeholder 8">
            <a:extLst>
              <a:ext uri="{FF2B5EF4-FFF2-40B4-BE49-F238E27FC236}">
                <a16:creationId xmlns:a16="http://schemas.microsoft.com/office/drawing/2014/main" id="{FF0AAF9F-6454-05EE-508F-BE753BBD32EB}"/>
              </a:ext>
            </a:extLst>
          </p:cNvPr>
          <p:cNvSpPr>
            <a:spLocks noGrp="1"/>
          </p:cNvSpPr>
          <p:nvPr>
            <p:ph sz="quarter" idx="39"/>
          </p:nvPr>
        </p:nvSpPr>
        <p:spPr>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fontAlgn="base">
              <a:spcAft>
                <a:spcPct val="0"/>
              </a:spcAft>
            </a:pPr>
            <a:r>
              <a:rPr lang="en-US" altLang="en-US" sz="2200" b="1" dirty="0">
                <a:solidFill>
                  <a:srgbClr val="D1D5DB"/>
                </a:solidFill>
                <a:latin typeface="Söhne"/>
              </a:rPr>
              <a:t>Employment Opportunities: </a:t>
            </a:r>
            <a:r>
              <a:rPr lang="en-US" altLang="en-US" sz="2200" dirty="0">
                <a:solidFill>
                  <a:srgbClr val="D1D5DB"/>
                </a:solidFill>
                <a:latin typeface="Söhne"/>
              </a:rPr>
              <a:t>Increases access to employment opportunities by improving communication abilities in workplace environments.</a:t>
            </a:r>
          </a:p>
          <a:p>
            <a:pPr fontAlgn="base">
              <a:spcAft>
                <a:spcPct val="0"/>
              </a:spcAft>
            </a:pPr>
            <a:r>
              <a:rPr lang="en-US" altLang="en-US" sz="2200" b="1" dirty="0">
                <a:solidFill>
                  <a:srgbClr val="D1D5DB"/>
                </a:solidFill>
                <a:latin typeface="Söhne"/>
              </a:rPr>
              <a:t>Technological Advancement:</a:t>
            </a:r>
            <a:r>
              <a:rPr lang="en-US" altLang="en-US" sz="2200" dirty="0">
                <a:solidFill>
                  <a:srgbClr val="D1D5DB"/>
                </a:solidFill>
                <a:latin typeface="Söhne"/>
              </a:rPr>
              <a:t> Advances the field of assistive technology by integrating innovative solutions for communication accessibility.</a:t>
            </a:r>
          </a:p>
        </p:txBody>
      </p:sp>
      <p:sp>
        <p:nvSpPr>
          <p:cNvPr id="2" name="Footer Placeholder 3">
            <a:extLst>
              <a:ext uri="{FF2B5EF4-FFF2-40B4-BE49-F238E27FC236}">
                <a16:creationId xmlns:a16="http://schemas.microsoft.com/office/drawing/2014/main" id="{D6EDA8D0-3BCA-4375-1F6B-128A51E6F55C}"/>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28532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Potential impact :</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39</a:t>
            </a:fld>
            <a:endParaRPr lang="en-US" dirty="0"/>
          </a:p>
        </p:txBody>
      </p:sp>
      <p:sp>
        <p:nvSpPr>
          <p:cNvPr id="5" name="Content Placeholder 4">
            <a:extLst>
              <a:ext uri="{FF2B5EF4-FFF2-40B4-BE49-F238E27FC236}">
                <a16:creationId xmlns:a16="http://schemas.microsoft.com/office/drawing/2014/main" id="{051DFF62-89F0-26C0-12BE-619001B87838}"/>
              </a:ext>
            </a:extLst>
          </p:cNvPr>
          <p:cNvSpPr>
            <a:spLocks noGrp="1"/>
          </p:cNvSpPr>
          <p:nvPr>
            <p:ph sz="quarter" idx="38"/>
          </p:nvPr>
        </p:nvSpPr>
        <p:spPr>
          <a:xfrm>
            <a:off x="3652097" y="2658198"/>
            <a:ext cx="4992567" cy="19535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400" b="1" dirty="0">
                <a:solidFill>
                  <a:srgbClr val="D1D5DB"/>
                </a:solidFill>
                <a:latin typeface="Söhne"/>
              </a:rPr>
              <a:t>Quality of Life: </a:t>
            </a:r>
            <a:r>
              <a:rPr lang="en-US" sz="2200" dirty="0">
                <a:solidFill>
                  <a:srgbClr val="D1D5DB"/>
                </a:solidFill>
                <a:latin typeface="Söhne"/>
              </a:rPr>
              <a:t>Ultimately improves the overall quality of life for deaf individuals by enhancing their ability to communicate effectively and participate more fully in society.</a:t>
            </a:r>
          </a:p>
        </p:txBody>
      </p:sp>
      <p:sp>
        <p:nvSpPr>
          <p:cNvPr id="2" name="Footer Placeholder 3">
            <a:extLst>
              <a:ext uri="{FF2B5EF4-FFF2-40B4-BE49-F238E27FC236}">
                <a16:creationId xmlns:a16="http://schemas.microsoft.com/office/drawing/2014/main" id="{662E10E5-D69D-DBAC-24EC-607D74542A4D}"/>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41391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b="1" dirty="0"/>
              <a:t>introduction</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pPr marL="285750" indent="-285750">
              <a:buFont typeface="Arial" panose="020B0604020202020204" pitchFamily="34" charset="0"/>
              <a:buChar char="•"/>
            </a:pPr>
            <a:r>
              <a:rPr lang="en-US" sz="2000" b="1" dirty="0"/>
              <a:t>Project Overview</a:t>
            </a:r>
          </a:p>
          <a:p>
            <a:pPr marL="285750" indent="-285750">
              <a:buFont typeface="Arial" panose="020B0604020202020204" pitchFamily="34" charset="0"/>
              <a:buChar char="•"/>
            </a:pPr>
            <a:r>
              <a:rPr lang="en-US" sz="2000" b="1" dirty="0"/>
              <a:t>Objectives</a:t>
            </a:r>
          </a:p>
          <a:p>
            <a:endParaRPr lang="en-US"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5" name="Footer Placeholder 3">
            <a:extLst>
              <a:ext uri="{FF2B5EF4-FFF2-40B4-BE49-F238E27FC236}">
                <a16:creationId xmlns:a16="http://schemas.microsoft.com/office/drawing/2014/main" id="{270FAEA3-D6A6-53FB-867D-6EC966DA0A0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51626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Conclusion</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40</a:t>
            </a:fld>
            <a:endParaRPr lang="en-US" dirty="0"/>
          </a:p>
        </p:txBody>
      </p:sp>
      <p:sp>
        <p:nvSpPr>
          <p:cNvPr id="2" name="Footer Placeholder 3">
            <a:extLst>
              <a:ext uri="{FF2B5EF4-FFF2-40B4-BE49-F238E27FC236}">
                <a16:creationId xmlns:a16="http://schemas.microsoft.com/office/drawing/2014/main" id="{AC975718-D21D-2BB1-F03F-F65F861A17E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4" name="Rectangle 1">
            <a:extLst>
              <a:ext uri="{FF2B5EF4-FFF2-40B4-BE49-F238E27FC236}">
                <a16:creationId xmlns:a16="http://schemas.microsoft.com/office/drawing/2014/main" id="{0013A594-7C30-D3FD-F8AA-2FCD2F07ECB0}"/>
              </a:ext>
            </a:extLst>
          </p:cNvPr>
          <p:cNvSpPr>
            <a:spLocks noGrp="1" noChangeArrowheads="1"/>
          </p:cNvSpPr>
          <p:nvPr>
            <p:ph sz="quarter" idx="15"/>
          </p:nvPr>
        </p:nvSpPr>
        <p:spPr bwMode="auto">
          <a:xfrm>
            <a:off x="464190" y="1980087"/>
            <a:ext cx="595485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D1D5DB"/>
                </a:solidFill>
                <a:latin typeface="Söhne"/>
              </a:rPr>
              <a:t>The </a:t>
            </a:r>
            <a:r>
              <a:rPr lang="en-US" altLang="en-US" sz="2200" dirty="0" err="1">
                <a:solidFill>
                  <a:srgbClr val="D1D5DB"/>
                </a:solidFill>
                <a:latin typeface="Söhne"/>
              </a:rPr>
              <a:t>MonoScribe</a:t>
            </a:r>
            <a:r>
              <a:rPr lang="en-US" altLang="en-US" sz="2200" dirty="0">
                <a:solidFill>
                  <a:srgbClr val="D1D5DB"/>
                </a:solidFill>
                <a:latin typeface="Söhne"/>
              </a:rPr>
              <a:t> project represents a significant advancement in assistive technology for deaf individuals. By providing a reliable, real-time text-to-display device, </a:t>
            </a:r>
            <a:r>
              <a:rPr lang="en-US" altLang="en-US" sz="2200" dirty="0" err="1">
                <a:solidFill>
                  <a:srgbClr val="D1D5DB"/>
                </a:solidFill>
                <a:latin typeface="Söhne"/>
              </a:rPr>
              <a:t>MonoScribe</a:t>
            </a:r>
            <a:r>
              <a:rPr lang="en-US" altLang="en-US" sz="2200" dirty="0">
                <a:solidFill>
                  <a:srgbClr val="D1D5DB"/>
                </a:solidFill>
                <a:latin typeface="Söhne"/>
              </a:rPr>
              <a:t> addresses crucial communication challenges faced by the deaf community. Its user-friendly interface, optimized power management, and seamless integration with modern technologies ensure that users can communicate effectively and independently in various settings.</a:t>
            </a:r>
          </a:p>
        </p:txBody>
      </p:sp>
    </p:spTree>
    <p:extLst>
      <p:ext uri="{BB962C8B-B14F-4D97-AF65-F5344CB8AC3E}">
        <p14:creationId xmlns:p14="http://schemas.microsoft.com/office/powerpoint/2010/main" val="316834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Key takeaways</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41</a:t>
            </a:fld>
            <a:endParaRPr lang="en-US" dirty="0"/>
          </a:p>
        </p:txBody>
      </p:sp>
      <p:sp>
        <p:nvSpPr>
          <p:cNvPr id="3" name="Content Placeholder 2">
            <a:extLst>
              <a:ext uri="{FF2B5EF4-FFF2-40B4-BE49-F238E27FC236}">
                <a16:creationId xmlns:a16="http://schemas.microsoft.com/office/drawing/2014/main" id="{66AE9A35-ACD3-AC10-B992-67052315B626}"/>
              </a:ext>
            </a:extLst>
          </p:cNvPr>
          <p:cNvSpPr>
            <a:spLocks noGrp="1"/>
          </p:cNvSpPr>
          <p:nvPr>
            <p:ph sz="quarter" idx="15"/>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Enhanced Communication: </a:t>
            </a:r>
            <a:r>
              <a:rPr lang="en-US" altLang="en-US" sz="2000" dirty="0" err="1">
                <a:solidFill>
                  <a:srgbClr val="D1D5DB"/>
                </a:solidFill>
                <a:latin typeface="Söhne"/>
              </a:rPr>
              <a:t>MonoScribe</a:t>
            </a:r>
            <a:r>
              <a:rPr lang="en-US" altLang="en-US" sz="2000" dirty="0">
                <a:solidFill>
                  <a:srgbClr val="D1D5DB"/>
                </a:solidFill>
                <a:latin typeface="Söhne"/>
              </a:rPr>
              <a:t> significantly improves communication for deaf individuals by converting text input into clear, readable visual output in real-time.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User-Friendly Design: </a:t>
            </a:r>
            <a:r>
              <a:rPr lang="en-US" altLang="en-US" sz="2000" dirty="0">
                <a:solidFill>
                  <a:srgbClr val="D1D5DB"/>
                </a:solidFill>
                <a:latin typeface="Söhne"/>
              </a:rPr>
              <a:t>The device features an intuitive and accessible interface, making it easy for users to input text and view translations seamlessly.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Technological Integration: </a:t>
            </a:r>
            <a:r>
              <a:rPr lang="en-US" altLang="en-US" sz="2000" dirty="0" err="1">
                <a:solidFill>
                  <a:srgbClr val="D1D5DB"/>
                </a:solidFill>
                <a:latin typeface="Söhne"/>
              </a:rPr>
              <a:t>MonoScribe</a:t>
            </a:r>
            <a:r>
              <a:rPr lang="en-US" altLang="en-US" sz="2000" dirty="0">
                <a:solidFill>
                  <a:srgbClr val="D1D5DB"/>
                </a:solidFill>
                <a:latin typeface="Söhne"/>
              </a:rPr>
              <a:t> leverages advanced technologies such as ESP8266/ESP32 microcontrollers and OLED displays to ensure efficient and reliable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Power Efficiency: </a:t>
            </a:r>
            <a:r>
              <a:rPr lang="en-US" altLang="en-US" sz="2000" dirty="0">
                <a:solidFill>
                  <a:srgbClr val="D1D5DB"/>
                </a:solidFill>
                <a:latin typeface="Söhne"/>
              </a:rPr>
              <a:t>With optimized power management, the device offers extended battery life, ensuring prolonged usability without frequent recharging.</a:t>
            </a:r>
            <a:endParaRPr lang="en-US" sz="1200" dirty="0"/>
          </a:p>
        </p:txBody>
      </p:sp>
      <p:sp>
        <p:nvSpPr>
          <p:cNvPr id="2" name="Footer Placeholder 3">
            <a:extLst>
              <a:ext uri="{FF2B5EF4-FFF2-40B4-BE49-F238E27FC236}">
                <a16:creationId xmlns:a16="http://schemas.microsoft.com/office/drawing/2014/main" id="{3D457BF7-CF25-3F99-71F6-54B73B03671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211695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6311685" y="715939"/>
            <a:ext cx="4864608" cy="365760"/>
          </a:xfrm>
        </p:spPr>
        <p:txBody>
          <a:bodyPr/>
          <a:lstStyle/>
          <a:p>
            <a:r>
              <a:rPr lang="en-US" dirty="0"/>
              <a:t>Key takeaways</a:t>
            </a:r>
          </a:p>
        </p:txBody>
      </p:sp>
      <p:pic>
        <p:nvPicPr>
          <p:cNvPr id="46" name="Picture Placeholder 45">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a:srcRect/>
          <a:stretch/>
        </p:blipFill>
        <p:spPr>
          <a:xfrm>
            <a:off x="64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42</a:t>
            </a:fld>
            <a:endParaRPr lang="en-US" dirty="0"/>
          </a:p>
        </p:txBody>
      </p:sp>
      <p:sp>
        <p:nvSpPr>
          <p:cNvPr id="3" name="Content Placeholder 2">
            <a:extLst>
              <a:ext uri="{FF2B5EF4-FFF2-40B4-BE49-F238E27FC236}">
                <a16:creationId xmlns:a16="http://schemas.microsoft.com/office/drawing/2014/main" id="{66AE9A35-ACD3-AC10-B992-67052315B626}"/>
              </a:ext>
            </a:extLst>
          </p:cNvPr>
          <p:cNvSpPr>
            <a:spLocks noGrp="1"/>
          </p:cNvSpPr>
          <p:nvPr>
            <p:ph sz="quarter" idx="15"/>
          </p:nvPr>
        </p:nvSpPr>
        <p:spPr>
          <a:xfrm>
            <a:off x="6311685" y="1238250"/>
            <a:ext cx="5422392" cy="4590288"/>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D1D5DB"/>
              </a:solidFill>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Accessibility and Independence: </a:t>
            </a:r>
            <a:r>
              <a:rPr lang="en-US" altLang="en-US" sz="2000" dirty="0" err="1">
                <a:solidFill>
                  <a:srgbClr val="D1D5DB"/>
                </a:solidFill>
                <a:latin typeface="Söhne"/>
              </a:rPr>
              <a:t>MonoScribe</a:t>
            </a:r>
            <a:r>
              <a:rPr lang="en-US" altLang="en-US" sz="2000" dirty="0">
                <a:solidFill>
                  <a:srgbClr val="D1D5DB"/>
                </a:solidFill>
                <a:latin typeface="Söhne"/>
              </a:rPr>
              <a:t> empowers deaf individuals by providing a tool that reduces reliance on intermediaries, fostering greater independence and self-expression.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Broader Impact: </a:t>
            </a:r>
            <a:r>
              <a:rPr lang="en-US" altLang="en-US" sz="2000" dirty="0">
                <a:solidFill>
                  <a:srgbClr val="D1D5DB"/>
                </a:solidFill>
                <a:latin typeface="Söhne"/>
              </a:rPr>
              <a:t>Beyond individual benefits, </a:t>
            </a:r>
            <a:r>
              <a:rPr lang="en-US" altLang="en-US" sz="2000" dirty="0" err="1">
                <a:solidFill>
                  <a:srgbClr val="D1D5DB"/>
                </a:solidFill>
                <a:latin typeface="Söhne"/>
              </a:rPr>
              <a:t>MonoScribe</a:t>
            </a:r>
            <a:r>
              <a:rPr lang="en-US" altLang="en-US" sz="2000" dirty="0">
                <a:solidFill>
                  <a:srgbClr val="D1D5DB"/>
                </a:solidFill>
                <a:latin typeface="Söhne"/>
              </a:rPr>
              <a:t> promotes social inclusion, enhances educational and employment opportunities, and improves the overall quality of life for the deaf community.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rgbClr val="D1D5DB"/>
                </a:solidFill>
                <a:latin typeface="Söhne"/>
              </a:rPr>
              <a:t>Future Potential: </a:t>
            </a:r>
            <a:r>
              <a:rPr lang="en-US" altLang="en-US" sz="2000" dirty="0">
                <a:solidFill>
                  <a:srgbClr val="D1D5DB"/>
                </a:solidFill>
                <a:latin typeface="Söhne"/>
              </a:rPr>
              <a:t>The project highlights the transformative potential of assistive technology, demonstrating how innovative solutions can address communication challenges and promote inclusivity in society.</a:t>
            </a:r>
          </a:p>
        </p:txBody>
      </p:sp>
      <p:sp>
        <p:nvSpPr>
          <p:cNvPr id="2" name="Footer Placeholder 3">
            <a:extLst>
              <a:ext uri="{FF2B5EF4-FFF2-40B4-BE49-F238E27FC236}">
                <a16:creationId xmlns:a16="http://schemas.microsoft.com/office/drawing/2014/main" id="{3D457BF7-CF25-3F99-71F6-54B73B036711}"/>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52400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7AD2"/>
            </a:gs>
            <a:gs pos="11000">
              <a:srgbClr val="E40299"/>
            </a:gs>
            <a:gs pos="24000">
              <a:srgbClr val="790151"/>
            </a:gs>
            <a:gs pos="97000">
              <a:schemeClr val="accent4">
                <a:lumMod val="70000"/>
              </a:schemeClr>
            </a:gs>
          </a:gsLst>
          <a:lin ang="2700000" scaled="1"/>
          <a:tileRect/>
        </a:gra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a:blip r:embed="rId2"/>
          <a:srcRect/>
          <a:stretch/>
        </p:blipFill>
        <p:spPr>
          <a:xfrm>
            <a:off x="5581649" y="0"/>
            <a:ext cx="6610349"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 y="537328"/>
            <a:ext cx="7975077" cy="5819021"/>
          </a:xfrm>
        </p:spPr>
        <p:txBody>
          <a:bodyPr/>
          <a:lstStyle/>
          <a:p>
            <a:r>
              <a:rPr lang="en-US" dirty="0"/>
              <a:t>Future Developments and Enhancements</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57729" y="2185049"/>
            <a:ext cx="7125117" cy="2212496"/>
          </a:xfrm>
        </p:spPr>
        <p:txBody>
          <a:bodyPr/>
          <a:lstStyle/>
          <a:p>
            <a:r>
              <a:rPr lang="en-US" sz="1600" dirty="0"/>
              <a:t>We are actively developing several new features to enhance the </a:t>
            </a:r>
            <a:r>
              <a:rPr lang="en-US" sz="1600" dirty="0" err="1"/>
              <a:t>MonoScribe</a:t>
            </a:r>
            <a:r>
              <a:rPr lang="en-US" sz="1600" dirty="0"/>
              <a:t> device further. These features include real-time speech-to-text functionality and sign language glove integration, allowing deaf users to reply with their sign language being converted into speech. Additionally, we are working on optimizing network efficiency to ensure these features run smoothly and effectively. Customizable display settings and multi-language support are also being added to make the device more user-friendly and accessible to a wider audience. These improvements are currently under development and will be integrated into the existing system to provide a comprehensive communication solution for both deaf individuals and those who have difficulty speaking.</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43</a:t>
            </a:fld>
            <a:endParaRPr lang="en-US" dirty="0"/>
          </a:p>
        </p:txBody>
      </p:sp>
      <p:sp>
        <p:nvSpPr>
          <p:cNvPr id="2" name="Footer Placeholder 3">
            <a:extLst>
              <a:ext uri="{FF2B5EF4-FFF2-40B4-BE49-F238E27FC236}">
                <a16:creationId xmlns:a16="http://schemas.microsoft.com/office/drawing/2014/main" id="{49DA140C-3AD9-1E3D-0FF0-F88F83F2BF0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a:srcRect/>
          <a:stretch/>
        </p:blipFill>
        <p:spPr>
          <a:xfrm>
            <a:off x="976788" y="2811205"/>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2918379" y="4579511"/>
            <a:ext cx="2118414" cy="332113"/>
          </a:xfrm>
        </p:spPr>
        <p:txBody>
          <a:bodyPr>
            <a:normAutofit/>
          </a:bodyPr>
          <a:lstStyle/>
          <a:p>
            <a:r>
              <a:rPr lang="en-US" dirty="0"/>
              <a:t>Murali</a:t>
            </a:r>
          </a:p>
        </p:txBody>
      </p:sp>
      <p:pic>
        <p:nvPicPr>
          <p:cNvPr id="23" name="Picture Placeholder 22">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3"/>
          <a:srcRect/>
          <a:stretch/>
        </p:blipFill>
        <p:spPr>
          <a:xfrm>
            <a:off x="3271592" y="2811635"/>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5036793" y="2201100"/>
            <a:ext cx="2118414" cy="332113"/>
          </a:xfrm>
        </p:spPr>
        <p:txBody>
          <a:bodyPr/>
          <a:lstStyle/>
          <a:p>
            <a:r>
              <a:rPr lang="en-US" dirty="0"/>
              <a:t>Keerthi ​​</a:t>
            </a:r>
          </a:p>
        </p:txBody>
      </p:sp>
      <p:pic>
        <p:nvPicPr>
          <p:cNvPr id="25" name="Picture Placeholder 24">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4"/>
          <a:srcRect/>
          <a:stretch/>
        </p:blipFill>
        <p:spPr>
          <a:xfrm>
            <a:off x="5488977" y="2827968"/>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7545703" y="4490844"/>
            <a:ext cx="2118414" cy="332113"/>
          </a:xfrm>
        </p:spPr>
        <p:txBody>
          <a:bodyPr>
            <a:normAutofit/>
          </a:bodyPr>
          <a:lstStyle/>
          <a:p>
            <a:r>
              <a:rPr lang="en-US" dirty="0"/>
              <a:t>Kartik​​</a:t>
            </a:r>
          </a:p>
        </p:txBody>
      </p:sp>
      <p:pic>
        <p:nvPicPr>
          <p:cNvPr id="27" name="Picture Placeholder 26">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5"/>
          <a:srcRect/>
          <a:stretch/>
        </p:blipFill>
        <p:spPr>
          <a:xfrm>
            <a:off x="7861201" y="2811635"/>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9466604" y="2035043"/>
            <a:ext cx="2118415" cy="332113"/>
          </a:xfrm>
        </p:spPr>
        <p:txBody>
          <a:bodyPr>
            <a:normAutofit/>
          </a:bodyPr>
          <a:lstStyle/>
          <a:p>
            <a:r>
              <a:rPr lang="en-US" dirty="0" err="1"/>
              <a:t>sruthika</a:t>
            </a:r>
            <a:endParaRPr lang="en-US" dirty="0"/>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44</a:t>
            </a:fld>
            <a:endParaRPr lang="en-US" dirty="0"/>
          </a:p>
        </p:txBody>
      </p:sp>
      <p:pic>
        <p:nvPicPr>
          <p:cNvPr id="2" name="Picture Placeholder 26">
            <a:extLst>
              <a:ext uri="{FF2B5EF4-FFF2-40B4-BE49-F238E27FC236}">
                <a16:creationId xmlns:a16="http://schemas.microsoft.com/office/drawing/2014/main" id="{08F0EFE3-217B-064B-2C7A-C106BF24A371}"/>
              </a:ext>
            </a:extLst>
          </p:cNvPr>
          <p:cNvPicPr>
            <a:picLocks noChangeAspect="1"/>
          </p:cNvPicPr>
          <p:nvPr/>
        </p:nvPicPr>
        <p:blipFill rotWithShape="1">
          <a:blip r:embed="rId6"/>
          <a:srcRect/>
          <a:stretch/>
        </p:blipFill>
        <p:spPr>
          <a:xfrm>
            <a:off x="9722875" y="2831007"/>
            <a:ext cx="1492337" cy="1492337"/>
          </a:xfrm>
          <a:prstGeom prst="rect">
            <a:avLst/>
          </a:prstGeom>
        </p:spPr>
      </p:pic>
      <p:sp>
        <p:nvSpPr>
          <p:cNvPr id="24" name="Text Placeholder 5">
            <a:extLst>
              <a:ext uri="{FF2B5EF4-FFF2-40B4-BE49-F238E27FC236}">
                <a16:creationId xmlns:a16="http://schemas.microsoft.com/office/drawing/2014/main" id="{AD6BAF7B-CB6B-2CFD-CF01-DB085D1020A6}"/>
              </a:ext>
            </a:extLst>
          </p:cNvPr>
          <p:cNvSpPr txBox="1">
            <a:spLocks/>
          </p:cNvSpPr>
          <p:nvPr/>
        </p:nvSpPr>
        <p:spPr>
          <a:xfrm>
            <a:off x="661290" y="2201100"/>
            <a:ext cx="2118414" cy="332113"/>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all" spc="1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ARJUN KOLLIPARA​​</a:t>
            </a:r>
          </a:p>
        </p:txBody>
      </p:sp>
      <p:sp>
        <p:nvSpPr>
          <p:cNvPr id="4" name="Footer Placeholder 3">
            <a:extLst>
              <a:ext uri="{FF2B5EF4-FFF2-40B4-BE49-F238E27FC236}">
                <a16:creationId xmlns:a16="http://schemas.microsoft.com/office/drawing/2014/main" id="{0637BB13-5932-2C8A-11CB-088762F28AC7}"/>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00196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7AD2"/>
            </a:gs>
            <a:gs pos="11000">
              <a:srgbClr val="E40299"/>
            </a:gs>
            <a:gs pos="24000">
              <a:srgbClr val="790151"/>
            </a:gs>
            <a:gs pos="97000">
              <a:schemeClr val="accent4">
                <a:lumMod val="70000"/>
              </a:schemeClr>
            </a:gs>
          </a:gsLst>
          <a:lin ang="2700000" scaled="1"/>
          <a:tileRect/>
        </a:gra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a:blip r:embed="rId2"/>
          <a:srcRect/>
          <a:stretch/>
        </p:blipFill>
        <p:spPr>
          <a:xfrm>
            <a:off x="5581649" y="0"/>
            <a:ext cx="6610349"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 y="1353381"/>
            <a:ext cx="7381875" cy="4771194"/>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446157" y="2921719"/>
            <a:ext cx="6489557" cy="2212496"/>
          </a:xfrm>
        </p:spPr>
        <p:txBody>
          <a:bodyPr/>
          <a:lstStyle/>
          <a:p>
            <a:r>
              <a:rPr lang="en-US" sz="1600" dirty="0"/>
              <a:t>The </a:t>
            </a:r>
            <a:r>
              <a:rPr lang="en-US" sz="1600" dirty="0" err="1"/>
              <a:t>MonoScribe</a:t>
            </a:r>
            <a:r>
              <a:rPr lang="en-US" sz="1600" dirty="0"/>
              <a:t> project is dedicated to developing an advanced text-to-display device designed to enhance communication for deaf individuals. By converting text input into clear visual output in real-time, </a:t>
            </a:r>
            <a:r>
              <a:rPr lang="en-US" sz="1600" dirty="0" err="1"/>
              <a:t>MonoScribe</a:t>
            </a:r>
            <a:r>
              <a:rPr lang="en-US" sz="1600" dirty="0"/>
              <a:t> facilitates seamless interaction in various contexts. The device features a user-friendly interface, leveraging technologies like ESP8266/ESP32 microcontrollers and OLED displays to ensure efficient and reliable performance.</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45</a:t>
            </a:fld>
            <a:endParaRPr lang="en-US" dirty="0"/>
          </a:p>
        </p:txBody>
      </p:sp>
      <p:sp>
        <p:nvSpPr>
          <p:cNvPr id="2" name="Footer Placeholder 3">
            <a:extLst>
              <a:ext uri="{FF2B5EF4-FFF2-40B4-BE49-F238E27FC236}">
                <a16:creationId xmlns:a16="http://schemas.microsoft.com/office/drawing/2014/main" id="{49DA140C-3AD9-1E3D-0FF0-F88F83F2BF0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350281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8610600" y="1665069"/>
            <a:ext cx="4127344" cy="724702"/>
          </a:xfrm>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8610600" y="2322752"/>
            <a:ext cx="4114592" cy="2212496"/>
          </a:xfrm>
        </p:spPr>
        <p:txBody>
          <a:bodyPr/>
          <a:lstStyle/>
          <a:p>
            <a:r>
              <a:rPr lang="en-US" dirty="0"/>
              <a:t>TEAM-2</a:t>
            </a:r>
          </a:p>
          <a:p>
            <a:r>
              <a:rPr lang="en-US" dirty="0">
                <a:hlinkClick r:id="rId3"/>
              </a:rPr>
              <a:t>22h51a0502@CMRCET.AC.IN</a:t>
            </a:r>
            <a:endParaRPr lang="en-US" dirty="0"/>
          </a:p>
          <a:p>
            <a:r>
              <a:rPr lang="en-US" dirty="0"/>
              <a:t>22h51a0518@CMRCET.AC.IN</a:t>
            </a:r>
          </a:p>
          <a:p>
            <a:r>
              <a:rPr lang="en-US" dirty="0"/>
              <a:t>22h51a0520@CMRCET.AC.IN</a:t>
            </a:r>
          </a:p>
          <a:p>
            <a:r>
              <a:rPr lang="en-US" dirty="0">
                <a:hlinkClick r:id="rId4"/>
              </a:rPr>
              <a:t>22h51a0531@CMRCET.AC.IN</a:t>
            </a:r>
            <a:endParaRPr lang="en-US" dirty="0"/>
          </a:p>
          <a:p>
            <a:r>
              <a:rPr lang="en-US" dirty="0"/>
              <a:t>22h51a0535@CMRCET.AC.IN</a:t>
            </a:r>
          </a:p>
          <a:p>
            <a:endParaRPr lang="en-US" dirty="0"/>
          </a:p>
          <a:p>
            <a:endParaRPr lang="en-US"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46</a:t>
            </a:fld>
            <a:endParaRPr lang="en-US" dirty="0"/>
          </a:p>
        </p:txBody>
      </p:sp>
      <p:sp>
        <p:nvSpPr>
          <p:cNvPr id="2" name="Footer Placeholder 3">
            <a:extLst>
              <a:ext uri="{FF2B5EF4-FFF2-40B4-BE49-F238E27FC236}">
                <a16:creationId xmlns:a16="http://schemas.microsoft.com/office/drawing/2014/main" id="{C9C08E1B-A8E8-F1D4-6A1E-7393F9FC396E}"/>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4021285"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146128" y="3429000"/>
            <a:ext cx="4114800" cy="365125"/>
          </a:xfrm>
        </p:spPr>
        <p:txBody>
          <a:bodyPr/>
          <a:lstStyle/>
          <a:p>
            <a:pPr algn="ctr"/>
            <a:r>
              <a:rPr lang="en-US" dirty="0"/>
              <a:t>Q&amp;A Session</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47</a:t>
            </a:fld>
            <a:endParaRPr lang="en-US" dirty="0"/>
          </a:p>
        </p:txBody>
      </p:sp>
      <p:sp>
        <p:nvSpPr>
          <p:cNvPr id="2" name="Footer Placeholder 3">
            <a:extLst>
              <a:ext uri="{FF2B5EF4-FFF2-40B4-BE49-F238E27FC236}">
                <a16:creationId xmlns:a16="http://schemas.microsoft.com/office/drawing/2014/main" id="{70DD1108-A893-C36D-FA92-E149A3D370E3}"/>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Tree>
    <p:extLst>
      <p:ext uri="{BB962C8B-B14F-4D97-AF65-F5344CB8AC3E}">
        <p14:creationId xmlns:p14="http://schemas.microsoft.com/office/powerpoint/2010/main" val="61364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76098" y="629341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76097" y="770088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76097" y="901978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336243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76096" y="278493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76096" y="660282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76096" y="8048843"/>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94172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9" y="-77076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39225" y="2785074"/>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9" y="657674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76096" y="10476812"/>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28738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8" y="-1051216"/>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22017" y="-96891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7" y="2768600"/>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22017" y="6588416"/>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76955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project</a:t>
            </a:r>
            <a:br>
              <a:rPr lang="en-US" noProof="0" dirty="0"/>
            </a:br>
            <a:r>
              <a:rPr lang="en-US" noProof="0" dirty="0"/>
              <a:t>overview</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222017" y="-1380464"/>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err="1">
                <a:latin typeface="Times New Roman" panose="02020603050405020304" pitchFamily="18" charset="0"/>
                <a:cs typeface="Times New Roman" panose="02020603050405020304" pitchFamily="18" charset="0"/>
              </a:rPr>
              <a:t>MonoScribe</a:t>
            </a:r>
            <a:r>
              <a:rPr lang="en-US" sz="2000" dirty="0">
                <a:latin typeface="Times New Roman" panose="02020603050405020304" pitchFamily="18" charset="0"/>
                <a:cs typeface="Times New Roman" panose="02020603050405020304" pitchFamily="18" charset="0"/>
              </a:rPr>
              <a:t> is a text-to-display device designed to assist deaf individuals by converting text input into visually displayed output in real-time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4222017" y="-1192068"/>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The device enhances communication accessibility by presenting translated text clearly on a digital screen, facilitating effective interaction in various contexts.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222017" y="-960002"/>
            <a:ext cx="7306303" cy="112916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1900" dirty="0">
                <a:latin typeface="Times New Roman" panose="02020603050405020304" pitchFamily="18" charset="0"/>
                <a:cs typeface="Times New Roman" panose="02020603050405020304" pitchFamily="18" charset="0"/>
              </a:rPr>
              <a:t>Utilizing advanced algorithms,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ensures swift and accurate translation of text, promoting inclusivity and empowerment for its users.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276100" y="15361313"/>
            <a:ext cx="7077697" cy="22974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sz="2000" b="0" i="0" dirty="0">
                <a:solidFill>
                  <a:srgbClr val="D1D5DB"/>
                </a:solidFill>
                <a:effectLst/>
                <a:latin typeface="Söhne"/>
              </a:rPr>
              <a:t>Furthermore, our project emphasizes integration with smart city infrastructure, allowing seamless connectivity and interoperability with other urban systems. By integrating with smart parking, public transportation, and waste management systems, we create a more efficient and interconnected urban environment.</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2" name="Footer Placeholder 3">
            <a:extLst>
              <a:ext uri="{FF2B5EF4-FFF2-40B4-BE49-F238E27FC236}">
                <a16:creationId xmlns:a16="http://schemas.microsoft.com/office/drawing/2014/main" id="{A46DA156-7F0D-EDDD-FFBF-FE9E6E9C3029}"/>
              </a:ext>
            </a:extLst>
          </p:cNvPr>
          <p:cNvSpPr>
            <a:spLocks noGrp="1"/>
          </p:cNvSpPr>
          <p:nvPr>
            <p:ph type="ftr" sz="quarter" idx="11"/>
          </p:nvPr>
        </p:nvSpPr>
        <p:spPr>
          <a:xfrm>
            <a:off x="4038600" y="6356350"/>
            <a:ext cx="4114800" cy="365125"/>
          </a:xfrm>
        </p:spPr>
        <p:txBody>
          <a:bodyPr/>
          <a:lstStyle/>
          <a:p>
            <a:r>
              <a:rPr lang="en-US" dirty="0" err="1"/>
              <a:t>MonoScribe</a:t>
            </a:r>
            <a:endParaRPr lang="en-US" dirty="0"/>
          </a:p>
        </p:txBody>
      </p:sp>
      <p:sp>
        <p:nvSpPr>
          <p:cNvPr id="6" name="Text Placeholder 39">
            <a:extLst>
              <a:ext uri="{FF2B5EF4-FFF2-40B4-BE49-F238E27FC236}">
                <a16:creationId xmlns:a16="http://schemas.microsoft.com/office/drawing/2014/main" id="{2FC826CF-99C7-7172-4F69-E9D38B9BC10E}"/>
              </a:ext>
            </a:extLst>
          </p:cNvPr>
          <p:cNvSpPr txBox="1">
            <a:spLocks/>
          </p:cNvSpPr>
          <p:nvPr/>
        </p:nvSpPr>
        <p:spPr>
          <a:xfrm>
            <a:off x="4222017" y="2698174"/>
            <a:ext cx="7306303" cy="1129164"/>
          </a:xfrm>
          <a:prstGeom prst="round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900" dirty="0">
                <a:latin typeface="Times New Roman" panose="02020603050405020304" pitchFamily="18" charset="0"/>
                <a:cs typeface="Times New Roman" panose="02020603050405020304" pitchFamily="18" charset="0"/>
              </a:rPr>
              <a:t>Integrating seamlessly into daily life, </a:t>
            </a:r>
            <a:r>
              <a:rPr lang="en-US" sz="1900" dirty="0" err="1">
                <a:latin typeface="Times New Roman" panose="02020603050405020304" pitchFamily="18" charset="0"/>
                <a:cs typeface="Times New Roman" panose="02020603050405020304" pitchFamily="18" charset="0"/>
              </a:rPr>
              <a:t>MonoScribe</a:t>
            </a:r>
            <a:r>
              <a:rPr lang="en-US" sz="1900" dirty="0">
                <a:latin typeface="Times New Roman" panose="02020603050405020304" pitchFamily="18" charset="0"/>
                <a:cs typeface="Times New Roman" panose="02020603050405020304" pitchFamily="18" charset="0"/>
              </a:rPr>
              <a:t> aims to improve social interactions and enable independent communication for deaf individuals.</a:t>
            </a:r>
          </a:p>
        </p:txBody>
      </p:sp>
    </p:spTree>
    <p:extLst>
      <p:ext uri="{BB962C8B-B14F-4D97-AF65-F5344CB8AC3E}">
        <p14:creationId xmlns:p14="http://schemas.microsoft.com/office/powerpoint/2010/main" val="785846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534</TotalTime>
  <Words>4081</Words>
  <Application>Microsoft Office PowerPoint</Application>
  <PresentationFormat>Widescreen</PresentationFormat>
  <Paragraphs>396</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Bierstadt</vt:lpstr>
      <vt:lpstr>Calibri</vt:lpstr>
      <vt:lpstr>Courier New</vt:lpstr>
      <vt:lpstr>Posterama</vt:lpstr>
      <vt:lpstr>Posterama Bold</vt:lpstr>
      <vt:lpstr>Söhne</vt:lpstr>
      <vt:lpstr>Times New Roman</vt:lpstr>
      <vt:lpstr>Office Theme</vt:lpstr>
      <vt:lpstr>Mono scribe</vt:lpstr>
      <vt:lpstr>About monoscribe</vt:lpstr>
      <vt:lpstr>agenda</vt:lpstr>
      <vt:lpstr>introduction</vt:lpstr>
      <vt:lpstr>project overview</vt:lpstr>
      <vt:lpstr>project overview</vt:lpstr>
      <vt:lpstr>project overview</vt:lpstr>
      <vt:lpstr>project overview</vt:lpstr>
      <vt:lpstr>project overview</vt:lpstr>
      <vt:lpstr>objectives</vt:lpstr>
      <vt:lpstr>PowerPoint Presentation</vt:lpstr>
      <vt:lpstr>PowerPoint Presentation</vt:lpstr>
      <vt:lpstr>PowerPoint Presentation</vt:lpstr>
      <vt:lpstr>PowerPoint Presentation</vt:lpstr>
      <vt:lpstr>Problem Statement </vt:lpstr>
      <vt:lpstr>NEEd statement</vt:lpstr>
      <vt:lpstr>Challenges:</vt:lpstr>
      <vt:lpstr>Challenges:</vt:lpstr>
      <vt:lpstr>Challenges:</vt:lpstr>
      <vt:lpstr>Challenges:</vt:lpstr>
      <vt:lpstr>Challenges:</vt:lpstr>
      <vt:lpstr>Challenges:</vt:lpstr>
      <vt:lpstr>Challenges:</vt:lpstr>
      <vt:lpstr>System Architecture</vt:lpstr>
      <vt:lpstr>Components and Features Overview:</vt:lpstr>
      <vt:lpstr>PowerPoint Presentation</vt:lpstr>
      <vt:lpstr>SYSTEM FUNCTIONALITY</vt:lpstr>
      <vt:lpstr>SYSTEM FUNCTIONALITY</vt:lpstr>
      <vt:lpstr>Implementation and technology</vt:lpstr>
      <vt:lpstr>Hardware components</vt:lpstr>
      <vt:lpstr>Hardware components</vt:lpstr>
      <vt:lpstr>PowerPoint Presentation</vt:lpstr>
      <vt:lpstr>PowerPoint Presentation</vt:lpstr>
      <vt:lpstr>PowerPoint Presentation</vt:lpstr>
      <vt:lpstr>    Benefits and Impact:</vt:lpstr>
      <vt:lpstr>Benefits :</vt:lpstr>
      <vt:lpstr>Benefits :</vt:lpstr>
      <vt:lpstr>Potential impact :</vt:lpstr>
      <vt:lpstr>Potential impact :</vt:lpstr>
      <vt:lpstr>Conclusion</vt:lpstr>
      <vt:lpstr>Key takeaways</vt:lpstr>
      <vt:lpstr>Key takeaways</vt:lpstr>
      <vt:lpstr>Future Developments and Enhancements</vt:lpstr>
      <vt:lpstr>Meet the team</vt:lpstr>
      <vt:lpstr>Summary</vt:lpstr>
      <vt:lpstr>Thank you</vt:lpstr>
      <vt:lpstr>Q&amp;A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LUMINA SENSE</dc:title>
  <dc:creator>Arjun Kollipara</dc:creator>
  <cp:lastModifiedBy>Arjun Kollipara</cp:lastModifiedBy>
  <cp:revision>49</cp:revision>
  <dcterms:created xsi:type="dcterms:W3CDTF">2023-07-09T18:41:21Z</dcterms:created>
  <dcterms:modified xsi:type="dcterms:W3CDTF">2024-07-23T08:39:24Z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